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Arial" charset="1" panose="020B0502020202020204"/>
      <p:regular r:id="rId42"/>
    </p:embeddedFont>
    <p:embeddedFont>
      <p:font typeface="Arial Bold" charset="1" panose="020B0802020202020204"/>
      <p:regular r:id="rId43"/>
    </p:embeddedFont>
    <p:embeddedFont>
      <p:font typeface="Daydream" charset="1" panose="00000000000000000000"/>
      <p:regular r:id="rId44"/>
    </p:embeddedFont>
    <p:embeddedFont>
      <p:font typeface="Old Standard Bold" charset="1" panose="02040503050505020303"/>
      <p:regular r:id="rId45"/>
    </p:embeddedFont>
    <p:embeddedFont>
      <p:font typeface="มอนตี้ Bold" charset="1" panose="00000000000000000000"/>
      <p:regular r:id="rId46"/>
    </p:embeddedFont>
    <p:embeddedFont>
      <p:font typeface="Questrial" charset="1" panose="02000000000000000000"/>
      <p:regular r:id="rId47"/>
    </p:embeddedFont>
    <p:embeddedFont>
      <p:font typeface="Arial Italics" charset="1" panose="020B0502020202090204"/>
      <p:regular r:id="rId48"/>
    </p:embeddedFont>
    <p:embeddedFont>
      <p:font typeface="Arial Bold Italics" charset="1" panose="020B0802020202090204"/>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media/image3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15" Target="../media/image17.png" Type="http://schemas.openxmlformats.org/officeDocument/2006/relationships/image"/><Relationship Id="rId16" Target="../media/image18.svg" Type="http://schemas.openxmlformats.org/officeDocument/2006/relationships/image"/><Relationship Id="rId17" Target="../media/image19.pn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media/image4.png" Type="http://schemas.openxmlformats.org/officeDocument/2006/relationships/image"/><Relationship Id="rId20" Target="../media/image22.png" Type="http://schemas.openxmlformats.org/officeDocument/2006/relationships/image"/><Relationship Id="rId21" Target="../media/image23.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https://twitter.com/MsEJenkinson"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543610"/>
            <a:ext cx="18288000" cy="1419225"/>
          </a:xfrm>
          <a:prstGeom prst="rect">
            <a:avLst/>
          </a:prstGeom>
        </p:spPr>
        <p:txBody>
          <a:bodyPr anchor="t" rtlCol="false" tIns="0" lIns="0" bIns="0" rIns="0">
            <a:spAutoFit/>
          </a:bodyPr>
          <a:lstStyle/>
          <a:p>
            <a:pPr algn="ctr">
              <a:lnSpc>
                <a:spcPts val="10499"/>
              </a:lnSpc>
            </a:pPr>
            <a:r>
              <a:rPr lang="en-US" sz="7499" spc="337">
                <a:solidFill>
                  <a:srgbClr val="0DA33B"/>
                </a:solidFill>
                <a:latin typeface="Arial Bold"/>
              </a:rPr>
              <a:t>WOMEN IN 20TH CENTURY IRELAND</a:t>
            </a:r>
          </a:p>
        </p:txBody>
      </p:sp>
      <p:sp>
        <p:nvSpPr>
          <p:cNvPr name="TextBox 9" id="9"/>
          <p:cNvSpPr txBox="true"/>
          <p:nvPr/>
        </p:nvSpPr>
        <p:spPr>
          <a:xfrm rot="0">
            <a:off x="175903" y="3848410"/>
            <a:ext cx="17936195"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women in 20th century ireland</a:t>
            </a:r>
          </a:p>
        </p:txBody>
      </p:sp>
      <p:sp>
        <p:nvSpPr>
          <p:cNvPr name="TextBox 10" id="10"/>
          <p:cNvSpPr txBox="true"/>
          <p:nvPr/>
        </p:nvSpPr>
        <p:spPr>
          <a:xfrm rot="0">
            <a:off x="15443970" y="-14772"/>
            <a:ext cx="2398552"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1900-2000</a:t>
            </a:r>
          </a:p>
        </p:txBody>
      </p:sp>
      <p:sp>
        <p:nvSpPr>
          <p:cNvPr name="TextBox 12" id="12"/>
          <p:cNvSpPr txBox="true"/>
          <p:nvPr/>
        </p:nvSpPr>
        <p:spPr>
          <a:xfrm rot="0">
            <a:off x="4738093" y="5947520"/>
            <a:ext cx="8991993" cy="1203555"/>
          </a:xfrm>
          <a:prstGeom prst="rect">
            <a:avLst/>
          </a:prstGeom>
        </p:spPr>
        <p:txBody>
          <a:bodyPr anchor="t" rtlCol="false" tIns="0" lIns="0" bIns="0" rIns="0">
            <a:spAutoFit/>
          </a:bodyPr>
          <a:lstStyle/>
          <a:p>
            <a:pPr algn="ctr">
              <a:lnSpc>
                <a:spcPts val="2322"/>
              </a:lnSpc>
              <a:spcBef>
                <a:spcPct val="0"/>
              </a:spcBef>
            </a:pPr>
            <a:r>
              <a:rPr lang="en-US" sz="1682" spc="164">
                <a:solidFill>
                  <a:srgbClr val="0DA33B"/>
                </a:solidFill>
                <a:latin typeface="มอนตี้ Bold"/>
              </a:rPr>
              <a:t>2.1 RECOGNISE </a:t>
            </a:r>
            <a:r>
              <a:rPr lang="en-US" sz="1682" spc="164">
                <a:solidFill>
                  <a:srgbClr val="000000"/>
                </a:solidFill>
                <a:latin typeface="มอนตี้ Bold"/>
              </a:rPr>
              <a:t>how a pattern of settlement and plantation influenced identity on the island of Ireland, referring to one example of a pattern of settlement, such as the growth of towns, and one plantation</a:t>
            </a:r>
          </a:p>
        </p:txBody>
      </p:sp>
      <p:sp>
        <p:nvSpPr>
          <p:cNvPr name="TextBox 13" id="13"/>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Cumann na mBan</a:t>
            </a:r>
          </a:p>
        </p:txBody>
      </p:sp>
      <p:sp>
        <p:nvSpPr>
          <p:cNvPr name="TextBox 8" id="8"/>
          <p:cNvSpPr txBox="true"/>
          <p:nvPr/>
        </p:nvSpPr>
        <p:spPr>
          <a:xfrm rot="0">
            <a:off x="1028700" y="2139949"/>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Women were excluded from active involvement in the Home Rule movement, but a women’s organisation, </a:t>
            </a:r>
            <a:r>
              <a:rPr lang="en-US" sz="2500">
                <a:solidFill>
                  <a:srgbClr val="000000"/>
                </a:solidFill>
                <a:latin typeface="Arial Bold"/>
              </a:rPr>
              <a:t>Cumann na mBan</a:t>
            </a:r>
            <a:r>
              <a:rPr lang="en-US" sz="2500">
                <a:solidFill>
                  <a:srgbClr val="000000"/>
                </a:solidFill>
                <a:latin typeface="Arial"/>
              </a:rPr>
              <a:t>, was founded in 1914 to support the independence movement. In 1916, Cumann na mBan became an auxillary force to the Irish Volunteers. During the Easter Rising, several women fought, including </a:t>
            </a:r>
            <a:r>
              <a:rPr lang="en-US" sz="2500">
                <a:solidFill>
                  <a:srgbClr val="000000"/>
                </a:solidFill>
                <a:latin typeface="Arial Bold"/>
              </a:rPr>
              <a:t>Countess Constance Markievicz</a:t>
            </a:r>
            <a:r>
              <a:rPr lang="en-US" sz="2500">
                <a:solidFill>
                  <a:srgbClr val="000000"/>
                </a:solidFill>
                <a:latin typeface="Arial"/>
              </a:rPr>
              <a:t>, </a:t>
            </a:r>
            <a:r>
              <a:rPr lang="en-US" sz="2500">
                <a:solidFill>
                  <a:srgbClr val="000000"/>
                </a:solidFill>
                <a:latin typeface="Arial Bold"/>
              </a:rPr>
              <a:t>Dr Kathleen Lynn </a:t>
            </a:r>
            <a:r>
              <a:rPr lang="en-US" sz="2500">
                <a:solidFill>
                  <a:srgbClr val="000000"/>
                </a:solidFill>
                <a:latin typeface="Arial"/>
              </a:rPr>
              <a:t>and </a:t>
            </a:r>
            <a:r>
              <a:rPr lang="en-US" sz="2500">
                <a:solidFill>
                  <a:srgbClr val="000000"/>
                </a:solidFill>
                <a:latin typeface="Arial Bold"/>
              </a:rPr>
              <a:t>Margaret Skinnider</a:t>
            </a:r>
            <a:r>
              <a:rPr lang="en-US" sz="2500">
                <a:solidFill>
                  <a:srgbClr val="000000"/>
                </a:solidFill>
                <a:latin typeface="Arial"/>
              </a:rPr>
              <a:t>, while others acted as messengers between the rebel bases and nurses inside them, such as </a:t>
            </a:r>
            <a:r>
              <a:rPr lang="en-US" sz="2500">
                <a:solidFill>
                  <a:srgbClr val="000000"/>
                </a:solidFill>
                <a:latin typeface="Arial Bold"/>
              </a:rPr>
              <a:t>Elizabeth O’Farrell</a:t>
            </a:r>
            <a:r>
              <a:rPr lang="en-US" sz="2500">
                <a:solidFill>
                  <a:srgbClr val="000000"/>
                </a:solidFill>
                <a:latin typeface="Arial"/>
              </a:rPr>
              <a:t>. </a:t>
            </a:r>
            <a:r>
              <a:rPr lang="en-US" sz="2500">
                <a:solidFill>
                  <a:srgbClr val="000000"/>
                </a:solidFill>
                <a:latin typeface="Arial"/>
              </a:rPr>
              <a:t>Markievicz would go on to become the </a:t>
            </a:r>
            <a:r>
              <a:rPr lang="en-US" sz="2500">
                <a:solidFill>
                  <a:srgbClr val="000000"/>
                </a:solidFill>
                <a:latin typeface="Arial Bold"/>
              </a:rPr>
              <a:t>first woman to be elected to Westminster</a:t>
            </a:r>
            <a:r>
              <a:rPr lang="en-US" sz="2500">
                <a:solidFill>
                  <a:srgbClr val="000000"/>
                </a:solidFill>
                <a:latin typeface="Arial"/>
              </a:rPr>
              <a:t> in 1918 (she did not take her seat) and later served as Minister for Labour during the First Dáil.</a:t>
            </a:r>
          </a:p>
          <a:p>
            <a:pPr algn="l">
              <a:lnSpc>
                <a:spcPts val="3500"/>
              </a:lnSpc>
            </a:pPr>
            <a:r>
              <a:rPr lang="en-US" sz="2500">
                <a:solidFill>
                  <a:srgbClr val="000000"/>
                </a:solidFill>
                <a:latin typeface="Arial"/>
              </a:rPr>
              <a:t>The contributions of women during the struggle for independence were often ignore or denied after 1922. Many were refused military pensions that were granted to men who fought the British.</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
        <p:nvSpPr>
          <p:cNvPr name="Freeform 14" id="14"/>
          <p:cNvSpPr/>
          <p:nvPr/>
        </p:nvSpPr>
        <p:spPr>
          <a:xfrm flipH="false" flipV="false" rot="0">
            <a:off x="1028700" y="6084169"/>
            <a:ext cx="6569258" cy="3641142"/>
          </a:xfrm>
          <a:custGeom>
            <a:avLst/>
            <a:gdLst/>
            <a:ahLst/>
            <a:cxnLst/>
            <a:rect r="r" b="b" t="t" l="l"/>
            <a:pathLst>
              <a:path h="3641142" w="6569258">
                <a:moveTo>
                  <a:pt x="0" y="0"/>
                </a:moveTo>
                <a:lnTo>
                  <a:pt x="6569258" y="0"/>
                </a:lnTo>
                <a:lnTo>
                  <a:pt x="6569258" y="3641142"/>
                </a:lnTo>
                <a:lnTo>
                  <a:pt x="0" y="3641142"/>
                </a:lnTo>
                <a:lnTo>
                  <a:pt x="0" y="0"/>
                </a:lnTo>
                <a:close/>
              </a:path>
            </a:pathLst>
          </a:custGeom>
          <a:blipFill>
            <a:blip r:embed="rId6"/>
            <a:stretch>
              <a:fillRect l="-4051" t="-1589" r="-4932" b="-4449"/>
            </a:stretch>
          </a:blipFill>
        </p:spPr>
      </p:sp>
      <p:sp>
        <p:nvSpPr>
          <p:cNvPr name="Freeform 15" id="15"/>
          <p:cNvSpPr/>
          <p:nvPr/>
        </p:nvSpPr>
        <p:spPr>
          <a:xfrm flipH="false" flipV="false" rot="0">
            <a:off x="11520625" y="6124574"/>
            <a:ext cx="5118030" cy="3529941"/>
          </a:xfrm>
          <a:custGeom>
            <a:avLst/>
            <a:gdLst/>
            <a:ahLst/>
            <a:cxnLst/>
            <a:rect r="r" b="b" t="t" l="l"/>
            <a:pathLst>
              <a:path h="3529941" w="5118030">
                <a:moveTo>
                  <a:pt x="0" y="0"/>
                </a:moveTo>
                <a:lnTo>
                  <a:pt x="5118030" y="0"/>
                </a:lnTo>
                <a:lnTo>
                  <a:pt x="5118030" y="3529940"/>
                </a:lnTo>
                <a:lnTo>
                  <a:pt x="0" y="3529940"/>
                </a:lnTo>
                <a:lnTo>
                  <a:pt x="0" y="0"/>
                </a:lnTo>
                <a:close/>
              </a:path>
            </a:pathLst>
          </a:custGeom>
          <a:blipFill>
            <a:blip r:embed="rId7"/>
            <a:stretch>
              <a:fillRect l="-3724" t="-4387" r="-9078" b="-3375"/>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2016121"/>
            <a:ext cx="3170134" cy="7709190"/>
          </a:xfrm>
          <a:custGeom>
            <a:avLst/>
            <a:gdLst/>
            <a:ahLst/>
            <a:cxnLst/>
            <a:rect r="r" b="b" t="t" l="l"/>
            <a:pathLst>
              <a:path h="7709190" w="3170134">
                <a:moveTo>
                  <a:pt x="0" y="0"/>
                </a:moveTo>
                <a:lnTo>
                  <a:pt x="3170134" y="0"/>
                </a:lnTo>
                <a:lnTo>
                  <a:pt x="3170134" y="7709190"/>
                </a:lnTo>
                <a:lnTo>
                  <a:pt x="0" y="7709190"/>
                </a:lnTo>
                <a:lnTo>
                  <a:pt x="0" y="0"/>
                </a:lnTo>
                <a:close/>
              </a:path>
            </a:pathLst>
          </a:custGeom>
          <a:blipFill>
            <a:blip r:embed="rId6"/>
            <a:stretch>
              <a:fillRect l="0" t="0" r="0" b="0"/>
            </a:stretch>
          </a:blipFill>
        </p:spPr>
      </p:sp>
      <p:sp>
        <p:nvSpPr>
          <p:cNvPr name="TextBox 11" id="11"/>
          <p:cNvSpPr txBox="true"/>
          <p:nvPr/>
        </p:nvSpPr>
        <p:spPr>
          <a:xfrm rot="0">
            <a:off x="4449004" y="1924050"/>
            <a:ext cx="12189651" cy="704215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Hanna Sheehy was educated at the Dominican Convent in Eccles Street, Dublin, and at the Royal University. When she married Francis Skeffington, they decided to combine their surnames to symbolise equality within their marriage. She became active in radical politics in Dublin, joining Sinn Féin and the Gaelic League and helping to found the Irish Women's Franchise League (IWFL) in 1908 and the Irish Women Workers' Union in 1911. She was arrested several times for her involvement in suffragist protests. She edited the IWFL's newspaper, </a:t>
            </a:r>
            <a:r>
              <a:rPr lang="en-US" sz="2499">
                <a:solidFill>
                  <a:srgbClr val="000000"/>
                </a:solidFill>
                <a:latin typeface="Arial Italics"/>
              </a:rPr>
              <a:t>The Irish Citizen</a:t>
            </a:r>
            <a:r>
              <a:rPr lang="en-US" sz="2499">
                <a:solidFill>
                  <a:srgbClr val="000000"/>
                </a:solidFill>
                <a:latin typeface="Arial"/>
              </a:rPr>
              <a:t>. She was not involved in the 1916 Easter Rising, other than bringing food and messages to the GPO. Her husband, a pacifist and leading opponent of World War I and of British imperialism, was arrested and killed by British soldiers during the Rising. During the War of Independence, Hanna Sheehy-Skeffington toured the USA trying to build support for Irish freedom, and she served as a judge in the Dáil courts. During the Civil War, she opposed the Treaty and joined Fianna Fáil in 1926. In the 1930s, she moved away from Fianna Fáil and edited the IRA's newspaper </a:t>
            </a:r>
            <a:r>
              <a:rPr lang="en-US" sz="2499">
                <a:solidFill>
                  <a:srgbClr val="000000"/>
                </a:solidFill>
                <a:latin typeface="Arial Italics"/>
              </a:rPr>
              <a:t>An Phoblacht</a:t>
            </a:r>
            <a:r>
              <a:rPr lang="en-US" sz="2499">
                <a:solidFill>
                  <a:srgbClr val="000000"/>
                </a:solidFill>
                <a:latin typeface="Arial"/>
              </a:rPr>
              <a:t>. She campaigned against the Fianna Fáil' government's legal limitations on women in the 1930s. </a:t>
            </a:r>
          </a:p>
        </p:txBody>
      </p:sp>
      <p:sp>
        <p:nvSpPr>
          <p:cNvPr name="TextBox 12" id="12"/>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Hanna Sheehy-Skeffington, 1877-1946</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241 (Artefact, 2nd Edition)</a:t>
            </a:r>
          </a:p>
        </p:txBody>
      </p:sp>
      <p:sp>
        <p:nvSpPr>
          <p:cNvPr name="TextBox 8" id="8"/>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is suffrage and what did Irish women do to win it?</a:t>
            </a:r>
          </a:p>
          <a:p>
            <a:pPr algn="l" marL="539749" indent="-269875" lvl="1">
              <a:lnSpc>
                <a:spcPts val="3499"/>
              </a:lnSpc>
              <a:buAutoNum type="arabicPeriod" startAt="1"/>
            </a:pPr>
            <a:r>
              <a:rPr lang="en-US" sz="2499">
                <a:solidFill>
                  <a:srgbClr val="0DA33B"/>
                </a:solidFill>
                <a:latin typeface="Arial"/>
              </a:rPr>
              <a:t>How was Irish women’s access to education limited in the early twentieth century?</a:t>
            </a:r>
          </a:p>
          <a:p>
            <a:pPr algn="l" marL="539749" indent="-269875" lvl="1">
              <a:lnSpc>
                <a:spcPts val="3499"/>
              </a:lnSpc>
              <a:buAutoNum type="arabicPeriod" startAt="1"/>
            </a:pPr>
            <a:r>
              <a:rPr lang="en-US" sz="2499">
                <a:solidFill>
                  <a:srgbClr val="0DA33B"/>
                </a:solidFill>
                <a:latin typeface="Arial"/>
              </a:rPr>
              <a:t>What were employment prospects like for Irish women?</a:t>
            </a:r>
          </a:p>
          <a:p>
            <a:pPr algn="l" marL="539749" indent="-269875" lvl="1">
              <a:lnSpc>
                <a:spcPts val="3499"/>
              </a:lnSpc>
              <a:buAutoNum type="arabicPeriod" startAt="1"/>
            </a:pPr>
            <a:r>
              <a:rPr lang="en-US" sz="2499">
                <a:solidFill>
                  <a:srgbClr val="0DA33B"/>
                </a:solidFill>
                <a:latin typeface="Arial"/>
              </a:rPr>
              <a:t>How were women involved in the struggle for Irish independence?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241 (Artefact, 2nd Edition)</a:t>
            </a:r>
          </a:p>
        </p:txBody>
      </p:sp>
      <p:sp>
        <p:nvSpPr>
          <p:cNvPr name="TextBox 8" id="8"/>
          <p:cNvSpPr txBox="true"/>
          <p:nvPr/>
        </p:nvSpPr>
        <p:spPr>
          <a:xfrm rot="0">
            <a:off x="1028700" y="2130424"/>
            <a:ext cx="15609955" cy="52768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Suffrage: the campaign for voting rights; Irish women campaigned for it through parades, attacks on property and hunger strikes in prison. </a:t>
            </a:r>
          </a:p>
          <a:p>
            <a:pPr algn="l">
              <a:lnSpc>
                <a:spcPts val="4199"/>
              </a:lnSpc>
            </a:pPr>
            <a:r>
              <a:rPr lang="en-US" sz="2999">
                <a:solidFill>
                  <a:srgbClr val="000000"/>
                </a:solidFill>
                <a:latin typeface="Arial"/>
              </a:rPr>
              <a:t>2.    Irish women were only admitted to universities in 1908 and only women from wealthy backgrounds were able to attend. </a:t>
            </a:r>
          </a:p>
          <a:p>
            <a:pPr algn="l">
              <a:lnSpc>
                <a:spcPts val="4199"/>
              </a:lnSpc>
            </a:pPr>
            <a:r>
              <a:rPr lang="en-US" sz="2999">
                <a:solidFill>
                  <a:srgbClr val="000000"/>
                </a:solidFill>
                <a:latin typeface="Arial"/>
              </a:rPr>
              <a:t>3.    Irish women were expected to marry and have children. Some women worked before they got married but they had to give up those jobs on marriage. Poorer women often worked as domestic servants, street traders and in mills or factories. </a:t>
            </a:r>
          </a:p>
          <a:p>
            <a:pPr algn="l">
              <a:lnSpc>
                <a:spcPts val="4199"/>
              </a:lnSpc>
            </a:pPr>
            <a:r>
              <a:rPr lang="en-US" sz="2999">
                <a:solidFill>
                  <a:srgbClr val="000000"/>
                </a:solidFill>
                <a:latin typeface="Arial"/>
              </a:rPr>
              <a:t>4.    Cumann na mBan was founded to support Irish independence. Many women fought in 1916 and in the War of Independence. </a:t>
            </a:r>
          </a:p>
          <a:p>
            <a:pPr algn="l">
              <a:lnSpc>
                <a:spcPts val="4199"/>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10"/>
            <a:ext cx="18288000" cy="1419225"/>
          </a:xfrm>
          <a:prstGeom prst="rect">
            <a:avLst/>
          </a:prstGeom>
        </p:spPr>
        <p:txBody>
          <a:bodyPr anchor="t" rtlCol="false" tIns="0" lIns="0" bIns="0" rIns="0">
            <a:spAutoFit/>
          </a:bodyPr>
          <a:lstStyle/>
          <a:p>
            <a:pPr algn="ctr">
              <a:lnSpc>
                <a:spcPts val="10499"/>
              </a:lnSpc>
            </a:pPr>
            <a:r>
              <a:rPr lang="en-US" sz="7499" spc="337">
                <a:solidFill>
                  <a:srgbClr val="0DA33B"/>
                </a:solidFill>
                <a:latin typeface="Arial Bold"/>
              </a:rPr>
              <a:t>29.2: INDEPENDENT IRELAND</a:t>
            </a:r>
          </a:p>
        </p:txBody>
      </p:sp>
      <p:sp>
        <p:nvSpPr>
          <p:cNvPr name="TextBox 4" id="4"/>
          <p:cNvSpPr txBox="true"/>
          <p:nvPr/>
        </p:nvSpPr>
        <p:spPr>
          <a:xfrm rot="0">
            <a:off x="175903" y="3848410"/>
            <a:ext cx="17936195"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29.2: independent ireland</a:t>
            </a:r>
          </a:p>
        </p:txBody>
      </p:sp>
      <p:sp>
        <p:nvSpPr>
          <p:cNvPr name="TextBox 5" id="5"/>
          <p:cNvSpPr txBox="true"/>
          <p:nvPr/>
        </p:nvSpPr>
        <p:spPr>
          <a:xfrm rot="0">
            <a:off x="15443970" y="-14772"/>
            <a:ext cx="2398552"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1900-2000</a:t>
            </a:r>
          </a:p>
        </p:txBody>
      </p:sp>
      <p:sp>
        <p:nvSpPr>
          <p:cNvPr name="TextBox 7" id="7"/>
          <p:cNvSpPr txBox="true"/>
          <p:nvPr/>
        </p:nvSpPr>
        <p:spPr>
          <a:xfrm rot="0">
            <a:off x="4738093" y="5947520"/>
            <a:ext cx="8991993" cy="1203555"/>
          </a:xfrm>
          <a:prstGeom prst="rect">
            <a:avLst/>
          </a:prstGeom>
        </p:spPr>
        <p:txBody>
          <a:bodyPr anchor="t" rtlCol="false" tIns="0" lIns="0" bIns="0" rIns="0">
            <a:spAutoFit/>
          </a:bodyPr>
          <a:lstStyle/>
          <a:p>
            <a:pPr algn="ctr">
              <a:lnSpc>
                <a:spcPts val="2322"/>
              </a:lnSpc>
              <a:spcBef>
                <a:spcPct val="0"/>
              </a:spcBef>
            </a:pPr>
            <a:r>
              <a:rPr lang="en-US" sz="1682" spc="164">
                <a:solidFill>
                  <a:srgbClr val="0DA33B"/>
                </a:solidFill>
                <a:latin typeface="มอนตี้ Bold"/>
              </a:rPr>
              <a:t>2.1 RECOGNISE </a:t>
            </a:r>
            <a:r>
              <a:rPr lang="en-US" sz="1682" spc="164">
                <a:solidFill>
                  <a:srgbClr val="000000"/>
                </a:solidFill>
                <a:latin typeface="มอนตี้ Bold"/>
              </a:rPr>
              <a:t>how a pattern of settlement and plantation influenced identity on the island of Ireland, referring to one example of a pattern of settlement, such as the growth of towns, and one plantation</a:t>
            </a:r>
          </a:p>
        </p:txBody>
      </p:sp>
      <p:grpSp>
        <p:nvGrpSpPr>
          <p:cNvPr name="Group 8" id="8"/>
          <p:cNvGrpSpPr/>
          <p:nvPr/>
        </p:nvGrpSpPr>
        <p:grpSpPr>
          <a:xfrm rot="0">
            <a:off x="1433759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Women and politics</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1922 Constitution of the Irish Free State</a:t>
            </a:r>
            <a:r>
              <a:rPr lang="en-US" sz="3000">
                <a:solidFill>
                  <a:srgbClr val="000000"/>
                </a:solidFill>
                <a:latin typeface="Arial"/>
              </a:rPr>
              <a:t> gave the vote to all women and men over the age of 21. At the same time, the voting age for British women was 30, but only for particularly wealthy women. Very few women were elected to the Dáil in the first decades of the state and those who were made little to no impact. No woman was appointed as a government official since </a:t>
            </a:r>
            <a:r>
              <a:rPr lang="en-US" sz="3000">
                <a:solidFill>
                  <a:srgbClr val="000000"/>
                </a:solidFill>
                <a:latin typeface="Arial Bold"/>
              </a:rPr>
              <a:t>Countess Constance Markievicz</a:t>
            </a:r>
            <a:r>
              <a:rPr lang="en-US" sz="3000">
                <a:solidFill>
                  <a:srgbClr val="000000"/>
                </a:solidFill>
                <a:latin typeface="Arial"/>
              </a:rPr>
              <a:t> until 1979, when </a:t>
            </a:r>
            <a:r>
              <a:rPr lang="en-US" sz="3000">
                <a:solidFill>
                  <a:srgbClr val="000000"/>
                </a:solidFill>
                <a:latin typeface="Arial Bold"/>
              </a:rPr>
              <a:t>Máire Geoghegan-Quinn </a:t>
            </a:r>
            <a:r>
              <a:rPr lang="en-US" sz="3000">
                <a:solidFill>
                  <a:srgbClr val="000000"/>
                </a:solidFill>
                <a:latin typeface="Arial"/>
              </a:rPr>
              <a:t>became </a:t>
            </a:r>
            <a:r>
              <a:rPr lang="en-US" sz="3000">
                <a:solidFill>
                  <a:srgbClr val="000000"/>
                </a:solidFill>
                <a:latin typeface="Arial Bold"/>
              </a:rPr>
              <a:t>Minister for the Gaeltacht</a:t>
            </a:r>
            <a:r>
              <a:rPr lang="en-US" sz="3000">
                <a:solidFill>
                  <a:srgbClr val="000000"/>
                </a:solidFill>
                <a:latin typeface="Arial"/>
              </a:rPr>
              <a:t>. </a:t>
            </a:r>
            <a:r>
              <a:rPr lang="en-US" sz="3000">
                <a:solidFill>
                  <a:srgbClr val="000000"/>
                </a:solidFill>
                <a:latin typeface="Arial"/>
              </a:rPr>
              <a:t>The new Irish state was very conservative, particularly de Valera and his Fianna Fáil party, with the Catholic Church holding a dominant position. The view that a woman’s place is in the home was widespread and accepted by most men and women due to their Catholic upbringing.</a:t>
            </a:r>
          </a:p>
          <a:p>
            <a:pPr algn="l" marL="647702" indent="-323851" lvl="1">
              <a:lnSpc>
                <a:spcPts val="4200"/>
              </a:lnSpc>
              <a:buFont typeface="Arial"/>
              <a:buChar char="•"/>
            </a:pPr>
            <a:r>
              <a:rPr lang="en-US" sz="3000">
                <a:solidFill>
                  <a:srgbClr val="000000"/>
                </a:solidFill>
                <a:latin typeface="Arial Bold"/>
              </a:rPr>
              <a:t>Divorce</a:t>
            </a:r>
            <a:r>
              <a:rPr lang="en-US" sz="3000">
                <a:solidFill>
                  <a:srgbClr val="000000"/>
                </a:solidFill>
                <a:latin typeface="Arial"/>
              </a:rPr>
              <a:t> and </a:t>
            </a:r>
            <a:r>
              <a:rPr lang="en-US" sz="3000">
                <a:solidFill>
                  <a:srgbClr val="000000"/>
                </a:solidFill>
                <a:latin typeface="Arial Bold"/>
              </a:rPr>
              <a:t>contraception</a:t>
            </a:r>
            <a:r>
              <a:rPr lang="en-US" sz="3000">
                <a:solidFill>
                  <a:srgbClr val="000000"/>
                </a:solidFill>
                <a:latin typeface="Arial"/>
              </a:rPr>
              <a:t> was banned.</a:t>
            </a:r>
          </a:p>
          <a:p>
            <a:pPr algn="l" marL="647702" indent="-323851" lvl="1">
              <a:lnSpc>
                <a:spcPts val="4200"/>
              </a:lnSpc>
              <a:buFont typeface="Arial"/>
              <a:buChar char="•"/>
            </a:pPr>
            <a:r>
              <a:rPr lang="en-US" sz="3000">
                <a:solidFill>
                  <a:srgbClr val="000000"/>
                </a:solidFill>
                <a:latin typeface="Arial"/>
              </a:rPr>
              <a:t>Women could not sit on juries.</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Bold"/>
              </a:rPr>
              <a:t>1937 Constitution </a:t>
            </a:r>
            <a:r>
              <a:rPr lang="en-US" sz="3000">
                <a:solidFill>
                  <a:srgbClr val="000000"/>
                </a:solidFill>
                <a:latin typeface="Arial"/>
              </a:rPr>
              <a:t>recognised a woman’s special role ‘within the home’.</a:t>
            </a:r>
          </a:p>
          <a:p>
            <a:pPr algn="l">
              <a:lnSpc>
                <a:spcPts val="4200"/>
              </a:lnSpc>
            </a:pPr>
          </a:p>
          <a:p>
            <a:pPr algn="l">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Women and employment</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independence, many women continued to work as domestic servants or in low-paid jobs – always for lower pay than men.</a:t>
            </a:r>
          </a:p>
          <a:p>
            <a:pPr algn="l" marL="647702" indent="-323851" lvl="1">
              <a:lnSpc>
                <a:spcPts val="4200"/>
              </a:lnSpc>
              <a:buFont typeface="Arial"/>
              <a:buChar char="•"/>
            </a:pPr>
            <a:r>
              <a:rPr lang="en-US" sz="3000">
                <a:solidFill>
                  <a:srgbClr val="000000"/>
                </a:solidFill>
                <a:latin typeface="Arial"/>
              </a:rPr>
              <a:t>In 1932, a ‘</a:t>
            </a:r>
            <a:r>
              <a:rPr lang="en-US" sz="3000">
                <a:solidFill>
                  <a:srgbClr val="000000"/>
                </a:solidFill>
                <a:latin typeface="Arial Bold"/>
              </a:rPr>
              <a:t>marriage bar</a:t>
            </a:r>
            <a:r>
              <a:rPr lang="en-US" sz="3000">
                <a:solidFill>
                  <a:srgbClr val="000000"/>
                </a:solidFill>
                <a:latin typeface="Arial"/>
              </a:rPr>
              <a:t>’ was introduced: this meant that women automatically lost their jobs in the public service (as teachers or government officials) when they got married. Many employers followed suit and it became accepted that most women would give up work when they married.</a:t>
            </a:r>
          </a:p>
          <a:p>
            <a:pPr algn="l" marL="647702" indent="-323851" lvl="1">
              <a:lnSpc>
                <a:spcPts val="4200"/>
              </a:lnSpc>
              <a:buFont typeface="Arial"/>
              <a:buChar char="•"/>
            </a:pPr>
            <a:r>
              <a:rPr lang="en-US" sz="3000">
                <a:solidFill>
                  <a:srgbClr val="000000"/>
                </a:solidFill>
                <a:latin typeface="Arial"/>
              </a:rPr>
              <a:t>In 1936, the government passed the </a:t>
            </a:r>
            <a:r>
              <a:rPr lang="en-US" sz="3000">
                <a:solidFill>
                  <a:srgbClr val="000000"/>
                </a:solidFill>
                <a:latin typeface="Arial Bold"/>
              </a:rPr>
              <a:t>Conditions of Employment Act</a:t>
            </a:r>
            <a:r>
              <a:rPr lang="en-US" sz="3000">
                <a:solidFill>
                  <a:srgbClr val="000000"/>
                </a:solidFill>
                <a:latin typeface="Arial"/>
              </a:rPr>
              <a:t>, which limited the number of women in any industry.</a:t>
            </a:r>
          </a:p>
          <a:p>
            <a:pPr algn="l" marL="647702" indent="-323851" lvl="1">
              <a:lnSpc>
                <a:spcPts val="4200"/>
              </a:lnSpc>
              <a:buFont typeface="Arial"/>
              <a:buChar char="•"/>
            </a:pPr>
            <a:r>
              <a:rPr lang="en-US" sz="3000">
                <a:solidFill>
                  <a:srgbClr val="000000"/>
                </a:solidFill>
                <a:latin typeface="Arial"/>
              </a:rPr>
              <a:t>When unemployment rose, the first ones to lose their jobs in any industry were almost always women. Trade unions often encouraged employers to pay men more and fire women first.</a:t>
            </a:r>
          </a:p>
          <a:p>
            <a:pPr algn="l">
              <a:lnSpc>
                <a:spcPts val="4200"/>
              </a:lnSpc>
            </a:pPr>
            <a:r>
              <a:rPr lang="en-US" sz="3000">
                <a:solidFill>
                  <a:srgbClr val="000000"/>
                </a:solidFill>
                <a:latin typeface="Arial"/>
              </a:rPr>
              <a:t>The result of these measures was that in 1946, </a:t>
            </a:r>
            <a:r>
              <a:rPr lang="en-US" sz="3000">
                <a:solidFill>
                  <a:srgbClr val="000000"/>
                </a:solidFill>
                <a:latin typeface="Arial Bold"/>
              </a:rPr>
              <a:t>only 2.5% of married Irish women were in employment, as opposed to 25% in Britain</a:t>
            </a:r>
            <a:r>
              <a:rPr lang="en-US" sz="3000">
                <a:solidFill>
                  <a:srgbClr val="000000"/>
                </a:solidFill>
                <a:latin typeface="Arial"/>
              </a:rPr>
              <a:t>. It is perhaps no surprise that women emigrated from Ireland at much higher rates than women in the 1940s and 1950s.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The institutional abuse of women</a:t>
            </a:r>
          </a:p>
        </p:txBody>
      </p:sp>
      <p:sp>
        <p:nvSpPr>
          <p:cNvPr name="TextBox 8" id="8"/>
          <p:cNvSpPr txBox="true"/>
          <p:nvPr/>
        </p:nvSpPr>
        <p:spPr>
          <a:xfrm rot="0">
            <a:off x="1007553" y="2066921"/>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t>
            </a:r>
            <a:r>
              <a:rPr lang="en-US" sz="2500">
                <a:solidFill>
                  <a:srgbClr val="000000"/>
                </a:solidFill>
                <a:latin typeface="Arial Bold"/>
              </a:rPr>
              <a:t>Magdalene Laundries </a:t>
            </a:r>
            <a:r>
              <a:rPr lang="en-US" sz="2500">
                <a:solidFill>
                  <a:srgbClr val="000000"/>
                </a:solidFill>
                <a:latin typeface="Arial"/>
              </a:rPr>
              <a:t>and </a:t>
            </a:r>
            <a:r>
              <a:rPr lang="en-US" sz="2500">
                <a:solidFill>
                  <a:srgbClr val="000000"/>
                </a:solidFill>
                <a:latin typeface="Arial Bold"/>
              </a:rPr>
              <a:t>Mother and Baby Homes </a:t>
            </a:r>
            <a:r>
              <a:rPr lang="en-US" sz="2500">
                <a:solidFill>
                  <a:srgbClr val="000000"/>
                </a:solidFill>
                <a:latin typeface="Arial"/>
              </a:rPr>
              <a:t>were run to house “</a:t>
            </a:r>
            <a:r>
              <a:rPr lang="en-US" sz="2500">
                <a:solidFill>
                  <a:srgbClr val="000000"/>
                </a:solidFill>
                <a:latin typeface="Arial Bold"/>
              </a:rPr>
              <a:t>fallen women</a:t>
            </a:r>
            <a:r>
              <a:rPr lang="en-US" sz="2500">
                <a:solidFill>
                  <a:srgbClr val="000000"/>
                </a:solidFill>
                <a:latin typeface="Arial"/>
              </a:rPr>
              <a:t>” (women who became pregnant outside marriage or did not adhere to Irish society’s social norms) from 1765 to 1996. While there are many records missing, so far there has been over </a:t>
            </a:r>
            <a:r>
              <a:rPr lang="en-US" sz="2500">
                <a:solidFill>
                  <a:srgbClr val="000000"/>
                </a:solidFill>
                <a:latin typeface="Arial Bold"/>
              </a:rPr>
              <a:t>11,000 women </a:t>
            </a:r>
            <a:r>
              <a:rPr lang="en-US" sz="2500">
                <a:solidFill>
                  <a:srgbClr val="000000"/>
                </a:solidFill>
                <a:latin typeface="Arial"/>
              </a:rPr>
              <a:t>officially recorded to have entered these laundries since 1922. These laundries were quietly supported by the state and were run predominately by </a:t>
            </a:r>
            <a:r>
              <a:rPr lang="en-US" sz="2500">
                <a:solidFill>
                  <a:srgbClr val="000000"/>
                </a:solidFill>
                <a:latin typeface="Arial Bold"/>
              </a:rPr>
              <a:t>Catholic religious orders</a:t>
            </a:r>
            <a:r>
              <a:rPr lang="en-US" sz="2500">
                <a:solidFill>
                  <a:srgbClr val="000000"/>
                </a:solidFill>
                <a:latin typeface="Arial"/>
              </a:rPr>
              <a:t>.  A smaller number of these institutions were also run by </a:t>
            </a:r>
            <a:r>
              <a:rPr lang="en-US" sz="2500">
                <a:solidFill>
                  <a:srgbClr val="000000"/>
                </a:solidFill>
                <a:latin typeface="Arial Bold"/>
              </a:rPr>
              <a:t>Protestant orders</a:t>
            </a:r>
            <a:r>
              <a:rPr lang="en-US" sz="2500">
                <a:solidFill>
                  <a:srgbClr val="000000"/>
                </a:solidFill>
                <a:latin typeface="Arial"/>
              </a:rPr>
              <a:t>. The women were sent to these laundries where they were </a:t>
            </a:r>
            <a:r>
              <a:rPr lang="en-US" sz="2500">
                <a:solidFill>
                  <a:srgbClr val="000000"/>
                </a:solidFill>
                <a:latin typeface="Arial Bold"/>
              </a:rPr>
              <a:t>mentally</a:t>
            </a:r>
            <a:r>
              <a:rPr lang="en-US" sz="2500">
                <a:solidFill>
                  <a:srgbClr val="000000"/>
                </a:solidFill>
                <a:latin typeface="Arial"/>
              </a:rPr>
              <a:t>, </a:t>
            </a:r>
            <a:r>
              <a:rPr lang="en-US" sz="2500">
                <a:solidFill>
                  <a:srgbClr val="000000"/>
                </a:solidFill>
                <a:latin typeface="Arial Bold"/>
              </a:rPr>
              <a:t>emotionally</a:t>
            </a:r>
            <a:r>
              <a:rPr lang="en-US" sz="2500">
                <a:solidFill>
                  <a:srgbClr val="000000"/>
                </a:solidFill>
                <a:latin typeface="Arial"/>
              </a:rPr>
              <a:t> and </a:t>
            </a:r>
            <a:r>
              <a:rPr lang="en-US" sz="2500">
                <a:solidFill>
                  <a:srgbClr val="000000"/>
                </a:solidFill>
                <a:latin typeface="Arial Bold"/>
              </a:rPr>
              <a:t>physically abused</a:t>
            </a:r>
            <a:r>
              <a:rPr lang="en-US" sz="2500">
                <a:solidFill>
                  <a:srgbClr val="000000"/>
                </a:solidFill>
                <a:latin typeface="Arial"/>
              </a:rPr>
              <a:t> by the </a:t>
            </a:r>
            <a:r>
              <a:rPr lang="en-US" sz="2500">
                <a:solidFill>
                  <a:srgbClr val="000000"/>
                </a:solidFill>
                <a:latin typeface="Arial Bold"/>
              </a:rPr>
              <a:t>nuns</a:t>
            </a:r>
            <a:r>
              <a:rPr lang="en-US" sz="2500">
                <a:solidFill>
                  <a:srgbClr val="000000"/>
                </a:solidFill>
                <a:latin typeface="Arial"/>
              </a:rPr>
              <a:t> (and </a:t>
            </a:r>
            <a:r>
              <a:rPr lang="en-US" sz="2500">
                <a:solidFill>
                  <a:srgbClr val="000000"/>
                </a:solidFill>
                <a:latin typeface="Arial Bold"/>
              </a:rPr>
              <a:t>priests</a:t>
            </a:r>
            <a:r>
              <a:rPr lang="en-US" sz="2500">
                <a:solidFill>
                  <a:srgbClr val="000000"/>
                </a:solidFill>
                <a:latin typeface="Arial"/>
              </a:rPr>
              <a:t>) as they were forced to complete unpaid labour until their child was born. </a:t>
            </a:r>
            <a:r>
              <a:rPr lang="en-US" sz="2500">
                <a:solidFill>
                  <a:srgbClr val="000000"/>
                </a:solidFill>
                <a:latin typeface="Arial"/>
              </a:rPr>
              <a:t>The women were sent here by their families to avoid public shame on the ‘advice’ of ‘concerned’ people in power such as priests, politicians, judges or gardaí. Women, and their babies, who had died were often buried in unmarked graves such as those in </a:t>
            </a:r>
            <a:r>
              <a:rPr lang="en-US" sz="2500">
                <a:solidFill>
                  <a:srgbClr val="000000"/>
                </a:solidFill>
                <a:latin typeface="Arial Bold"/>
              </a:rPr>
              <a:t>Tuam</a:t>
            </a:r>
            <a:r>
              <a:rPr lang="en-US" sz="2500">
                <a:solidFill>
                  <a:srgbClr val="000000"/>
                </a:solidFill>
                <a:latin typeface="Arial"/>
              </a:rPr>
              <a:t>, </a:t>
            </a:r>
            <a:r>
              <a:rPr lang="en-US" sz="2500">
                <a:solidFill>
                  <a:srgbClr val="000000"/>
                </a:solidFill>
                <a:latin typeface="Arial Bold"/>
              </a:rPr>
              <a:t>Co. Galway</a:t>
            </a:r>
            <a:r>
              <a:rPr lang="en-US" sz="2500">
                <a:solidFill>
                  <a:srgbClr val="000000"/>
                </a:solidFill>
                <a:latin typeface="Arial"/>
              </a:rPr>
              <a:t> or </a:t>
            </a:r>
            <a:r>
              <a:rPr lang="en-US" sz="2500">
                <a:solidFill>
                  <a:srgbClr val="000000"/>
                </a:solidFill>
                <a:latin typeface="Arial Bold"/>
              </a:rPr>
              <a:t>High Park</a:t>
            </a:r>
            <a:r>
              <a:rPr lang="en-US" sz="2500">
                <a:solidFill>
                  <a:srgbClr val="000000"/>
                </a:solidFill>
                <a:latin typeface="Arial"/>
              </a:rPr>
              <a:t>, </a:t>
            </a:r>
            <a:r>
              <a:rPr lang="en-US" sz="2500">
                <a:solidFill>
                  <a:srgbClr val="000000"/>
                </a:solidFill>
                <a:latin typeface="Arial Bold"/>
              </a:rPr>
              <a:t>Drumcondra</a:t>
            </a:r>
            <a:r>
              <a:rPr lang="en-US" sz="2500">
                <a:solidFill>
                  <a:srgbClr val="000000"/>
                </a:solidFill>
                <a:latin typeface="Arial"/>
              </a:rPr>
              <a:t>. Very often the children were put up for adoption without their mothers’ permission and wouldn’t be told that they had been adopted. The last </a:t>
            </a:r>
            <a:r>
              <a:rPr lang="en-US" sz="2500">
                <a:solidFill>
                  <a:srgbClr val="000000"/>
                </a:solidFill>
                <a:latin typeface="Arial Bold"/>
              </a:rPr>
              <a:t>Irish Magdalene laundry </a:t>
            </a:r>
            <a:r>
              <a:rPr lang="en-US" sz="2500">
                <a:solidFill>
                  <a:srgbClr val="000000"/>
                </a:solidFill>
                <a:latin typeface="Arial"/>
              </a:rPr>
              <a:t>closed its doors in </a:t>
            </a:r>
            <a:r>
              <a:rPr lang="en-US" sz="2500">
                <a:solidFill>
                  <a:srgbClr val="000000"/>
                </a:solidFill>
                <a:latin typeface="Arial Bold"/>
              </a:rPr>
              <a:t>1996</a:t>
            </a:r>
            <a:r>
              <a:rPr lang="en-US" sz="2500">
                <a:solidFill>
                  <a:srgbClr val="000000"/>
                </a:solidFill>
                <a:latin typeface="Arial"/>
              </a:rPr>
              <a:t>. The Irish state formally apologised to the ‘Magdalene women’ in 2013, with then Taoiseach Enda Kenny describing the laundries as Ireland’s ‘</a:t>
            </a:r>
            <a:r>
              <a:rPr lang="en-US" sz="2500">
                <a:solidFill>
                  <a:srgbClr val="000000"/>
                </a:solidFill>
                <a:latin typeface="Arial Bold"/>
              </a:rPr>
              <a:t>national shame</a:t>
            </a:r>
            <a:r>
              <a:rPr lang="en-US" sz="2500">
                <a:solidFill>
                  <a:srgbClr val="000000"/>
                </a:solidFill>
                <a:latin typeface="Arial"/>
              </a:rPr>
              <a:t>’. The Mother and Baby Home survivors received their formal apology in 2021. To this day, many of the remaining survivors are still fighting for compensation and justice for themselves and their families. Many of the Catholic orders responsible for these laundries do not take responsibility for the abuse they caused, nor do they contribute to the financial compensation. Present day Ireland refers to the Magdalene Laundries as a </a:t>
            </a:r>
            <a:r>
              <a:rPr lang="en-US" sz="2500">
                <a:solidFill>
                  <a:srgbClr val="000000"/>
                </a:solidFill>
                <a:latin typeface="Arial Bold"/>
              </a:rPr>
              <a:t>black stain on the history of the Irish state</a:t>
            </a:r>
            <a:r>
              <a:rPr lang="en-US" sz="2500">
                <a:solidFill>
                  <a:srgbClr val="000000"/>
                </a:solidFill>
                <a:latin typeface="Arial"/>
              </a:rPr>
              <a: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0"/>
            <a:ext cx="15474575" cy="9725311"/>
          </a:xfrm>
          <a:custGeom>
            <a:avLst/>
            <a:gdLst/>
            <a:ahLst/>
            <a:cxnLst/>
            <a:rect r="r" b="b" t="t" l="l"/>
            <a:pathLst>
              <a:path h="9725311" w="15474575">
                <a:moveTo>
                  <a:pt x="0" y="0"/>
                </a:moveTo>
                <a:lnTo>
                  <a:pt x="15474575" y="0"/>
                </a:lnTo>
                <a:lnTo>
                  <a:pt x="15474575" y="9725311"/>
                </a:lnTo>
                <a:lnTo>
                  <a:pt x="0" y="9725311"/>
                </a:lnTo>
                <a:lnTo>
                  <a:pt x="0" y="0"/>
                </a:lnTo>
                <a:close/>
              </a:path>
            </a:pathLst>
          </a:custGeom>
          <a:blipFill>
            <a:blip r:embed="rId6"/>
            <a:stretch>
              <a:fillRect l="-2460" t="-5713" r="-1925" b="-5332"/>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243 (Artefact, 2nd Edition)</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When did women receive the vote in Ireland?</a:t>
            </a:r>
          </a:p>
          <a:p>
            <a:pPr algn="l" marL="539749" indent="-269875" lvl="1">
              <a:lnSpc>
                <a:spcPts val="3499"/>
              </a:lnSpc>
              <a:buAutoNum type="arabicPeriod" startAt="1"/>
            </a:pPr>
            <a:r>
              <a:rPr lang="en-US" sz="2499">
                <a:solidFill>
                  <a:srgbClr val="0DA33B"/>
                </a:solidFill>
                <a:latin typeface="Arial"/>
              </a:rPr>
              <a:t>What evidence is there that Ireland after independence was a conservative society in terms of women’s rights?</a:t>
            </a:r>
          </a:p>
          <a:p>
            <a:pPr algn="l" marL="539749" indent="-269875" lvl="1">
              <a:lnSpc>
                <a:spcPts val="3499"/>
              </a:lnSpc>
              <a:buAutoNum type="arabicPeriod" startAt="1"/>
            </a:pPr>
            <a:r>
              <a:rPr lang="en-US" sz="2499">
                <a:solidFill>
                  <a:srgbClr val="0DA33B"/>
                </a:solidFill>
                <a:latin typeface="Arial"/>
              </a:rPr>
              <a:t>How did governments in the 1930s restrict women’s access to employment?</a:t>
            </a:r>
          </a:p>
          <a:p>
            <a:pPr algn="l" marL="539749" indent="-269875" lvl="1">
              <a:lnSpc>
                <a:spcPts val="3499"/>
              </a:lnSpc>
              <a:buAutoNum type="arabicPeriod" startAt="1"/>
            </a:pPr>
            <a:r>
              <a:rPr lang="en-US" sz="2499">
                <a:solidFill>
                  <a:srgbClr val="0DA33B"/>
                </a:solidFill>
                <a:latin typeface="Arial"/>
              </a:rPr>
              <a:t>Why do you think that women were forced to give up their jobs when they got married?</a:t>
            </a:r>
          </a:p>
          <a:p>
            <a:pPr algn="l" marL="539749" indent="-269875" lvl="1">
              <a:lnSpc>
                <a:spcPts val="3499"/>
              </a:lnSpc>
              <a:buAutoNum type="arabicPeriod" startAt="1"/>
            </a:pPr>
            <a:r>
              <a:rPr lang="en-US" sz="2499">
                <a:solidFill>
                  <a:srgbClr val="0DA33B"/>
                </a:solidFill>
                <a:latin typeface="Arial"/>
              </a:rPr>
              <a:t>How did these polices affect women in employment?</a:t>
            </a:r>
          </a:p>
          <a:p>
            <a:pPr algn="l" marL="539749" indent="-269875" lvl="1">
              <a:lnSpc>
                <a:spcPts val="3499"/>
              </a:lnSpc>
              <a:buAutoNum type="arabicPeriod" startAt="1"/>
            </a:pPr>
            <a:r>
              <a:rPr lang="en-US" sz="2499">
                <a:solidFill>
                  <a:srgbClr val="0DA33B"/>
                </a:solidFill>
                <a:latin typeface="Arial"/>
              </a:rPr>
              <a:t>What were the Mother and Baby Homes and why were women sent to them?</a:t>
            </a:r>
          </a:p>
          <a:p>
            <a:pPr algn="l" marL="539749" indent="-269875" lvl="1">
              <a:lnSpc>
                <a:spcPts val="3499"/>
              </a:lnSpc>
              <a:buAutoNum type="arabicPeriod" startAt="1"/>
            </a:pPr>
            <a:r>
              <a:rPr lang="en-US" sz="2499">
                <a:solidFill>
                  <a:srgbClr val="0DA33B"/>
                </a:solidFill>
                <a:latin typeface="Arial"/>
              </a:rPr>
              <a:t>What were the Magdalene Laundries and how were women treated there?</a:t>
            </a:r>
          </a:p>
          <a:p>
            <a:pPr algn="l" marL="539749" indent="-269875" lvl="1">
              <a:lnSpc>
                <a:spcPts val="3499"/>
              </a:lnSpc>
              <a:buAutoNum type="arabicPeriod" startAt="1"/>
            </a:pPr>
            <a:r>
              <a:rPr lang="en-US" sz="2499">
                <a:solidFill>
                  <a:srgbClr val="0DA33B"/>
                </a:solidFill>
                <a:latin typeface="Arial"/>
              </a:rPr>
              <a:t>What do you think was the overall impact on Irish women of all the restrictions mentioned in this section?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2" id="12"/>
          <p:cNvGrpSpPr/>
          <p:nvPr/>
        </p:nvGrpSpPr>
        <p:grpSpPr>
          <a:xfrm rot="0">
            <a:off x="1374056" y="4921265"/>
            <a:ext cx="2256914" cy="1008247"/>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4" id="14"/>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1918</a:t>
              </a:r>
            </a:p>
          </p:txBody>
        </p:sp>
      </p:grpSp>
      <p:grpSp>
        <p:nvGrpSpPr>
          <p:cNvPr name="Group 15" id="15"/>
          <p:cNvGrpSpPr/>
          <p:nvPr/>
        </p:nvGrpSpPr>
        <p:grpSpPr>
          <a:xfrm rot="0">
            <a:off x="3334715" y="4921265"/>
            <a:ext cx="2150013" cy="1008247"/>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7" id="17"/>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1922</a:t>
              </a:r>
            </a:p>
          </p:txBody>
        </p:sp>
      </p:grpSp>
      <p:grpSp>
        <p:nvGrpSpPr>
          <p:cNvPr name="Group 18" id="18"/>
          <p:cNvGrpSpPr/>
          <p:nvPr/>
        </p:nvGrpSpPr>
        <p:grpSpPr>
          <a:xfrm rot="0">
            <a:off x="5228487" y="4921265"/>
            <a:ext cx="2230083" cy="1008247"/>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0" id="20"/>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1937</a:t>
              </a:r>
            </a:p>
          </p:txBody>
        </p:sp>
      </p:grpSp>
      <p:sp>
        <p:nvSpPr>
          <p:cNvPr name="AutoShape 21" id="21"/>
          <p:cNvSpPr/>
          <p:nvPr/>
        </p:nvSpPr>
        <p:spPr>
          <a:xfrm flipV="true">
            <a:off x="2472887" y="6128497"/>
            <a:ext cx="0" cy="2369558"/>
          </a:xfrm>
          <a:prstGeom prst="line">
            <a:avLst/>
          </a:prstGeom>
          <a:ln cap="flat" w="9525">
            <a:solidFill>
              <a:srgbClr val="0DA33B"/>
            </a:solidFill>
            <a:prstDash val="solid"/>
            <a:headEnd type="none" len="sm" w="sm"/>
            <a:tailEnd type="none" len="sm" w="sm"/>
          </a:ln>
        </p:spPr>
      </p:sp>
      <p:grpSp>
        <p:nvGrpSpPr>
          <p:cNvPr name="Group 22" id="22"/>
          <p:cNvGrpSpPr/>
          <p:nvPr/>
        </p:nvGrpSpPr>
        <p:grpSpPr>
          <a:xfrm rot="0">
            <a:off x="7155102" y="4921265"/>
            <a:ext cx="2256914" cy="1008247"/>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4" id="24"/>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1977</a:t>
              </a:r>
            </a:p>
          </p:txBody>
        </p:sp>
      </p:grpSp>
      <p:grpSp>
        <p:nvGrpSpPr>
          <p:cNvPr name="Group 25" id="25"/>
          <p:cNvGrpSpPr/>
          <p:nvPr/>
        </p:nvGrpSpPr>
        <p:grpSpPr>
          <a:xfrm rot="0">
            <a:off x="9115761" y="4921265"/>
            <a:ext cx="2150013" cy="1008247"/>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7" id="27"/>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1990</a:t>
              </a:r>
            </a:p>
          </p:txBody>
        </p:sp>
      </p:grpSp>
      <p:grpSp>
        <p:nvGrpSpPr>
          <p:cNvPr name="Group 28" id="28"/>
          <p:cNvGrpSpPr/>
          <p:nvPr/>
        </p:nvGrpSpPr>
        <p:grpSpPr>
          <a:xfrm rot="0">
            <a:off x="11009532" y="4921265"/>
            <a:ext cx="2230083" cy="1008247"/>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30" id="30"/>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1996</a:t>
              </a:r>
            </a:p>
          </p:txBody>
        </p:sp>
      </p:grpSp>
      <p:grpSp>
        <p:nvGrpSpPr>
          <p:cNvPr name="Group 31" id="31"/>
          <p:cNvGrpSpPr/>
          <p:nvPr/>
        </p:nvGrpSpPr>
        <p:grpSpPr>
          <a:xfrm rot="0">
            <a:off x="12939613" y="4921265"/>
            <a:ext cx="2256914" cy="1008247"/>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33" id="33"/>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1997</a:t>
              </a:r>
            </a:p>
          </p:txBody>
        </p:sp>
      </p:grpSp>
      <p:grpSp>
        <p:nvGrpSpPr>
          <p:cNvPr name="Group 34" id="34"/>
          <p:cNvGrpSpPr/>
          <p:nvPr/>
        </p:nvGrpSpPr>
        <p:grpSpPr>
          <a:xfrm rot="0">
            <a:off x="1055975" y="7442353"/>
            <a:ext cx="2893076" cy="131593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37" id="37"/>
          <p:cNvSpPr/>
          <p:nvPr/>
        </p:nvSpPr>
        <p:spPr>
          <a:xfrm flipV="true">
            <a:off x="6192132" y="6128497"/>
            <a:ext cx="0" cy="2369558"/>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4753000" y="7442353"/>
            <a:ext cx="2893076" cy="1315930"/>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41" id="41"/>
          <p:cNvSpPr/>
          <p:nvPr/>
        </p:nvSpPr>
        <p:spPr>
          <a:xfrm flipV="true">
            <a:off x="10214592" y="6127460"/>
            <a:ext cx="0" cy="2369558"/>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8815890" y="7441316"/>
            <a:ext cx="2893076" cy="1315930"/>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45" id="45"/>
          <p:cNvSpPr/>
          <p:nvPr/>
        </p:nvSpPr>
        <p:spPr>
          <a:xfrm flipV="true">
            <a:off x="14060664" y="6126423"/>
            <a:ext cx="0" cy="2369558"/>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12621532" y="7440279"/>
            <a:ext cx="2893076" cy="1315930"/>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49" id="49"/>
          <p:cNvSpPr/>
          <p:nvPr/>
        </p:nvSpPr>
        <p:spPr>
          <a:xfrm flipV="true">
            <a:off x="4402315" y="2363105"/>
            <a:ext cx="0" cy="2369558"/>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2963183" y="2090331"/>
            <a:ext cx="2893076" cy="1315930"/>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53" id="53"/>
          <p:cNvSpPr/>
          <p:nvPr/>
        </p:nvSpPr>
        <p:spPr>
          <a:xfrm flipV="true">
            <a:off x="8276152" y="2363105"/>
            <a:ext cx="0" cy="2369558"/>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6837021" y="2090331"/>
            <a:ext cx="2893076" cy="1315930"/>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57" id="57"/>
          <p:cNvSpPr/>
          <p:nvPr/>
        </p:nvSpPr>
        <p:spPr>
          <a:xfrm flipV="true">
            <a:off x="12117167" y="2357868"/>
            <a:ext cx="0" cy="2369558"/>
          </a:xfrm>
          <a:prstGeom prst="line">
            <a:avLst/>
          </a:prstGeom>
          <a:ln cap="flat" w="9525">
            <a:solidFill>
              <a:srgbClr val="0DA33B"/>
            </a:solidFill>
            <a:prstDash val="solid"/>
            <a:headEnd type="none" len="sm" w="sm"/>
            <a:tailEnd type="none" len="sm" w="sm"/>
          </a:ln>
        </p:spPr>
      </p:sp>
      <p:grpSp>
        <p:nvGrpSpPr>
          <p:cNvPr name="Group 58" id="58"/>
          <p:cNvGrpSpPr/>
          <p:nvPr/>
        </p:nvGrpSpPr>
        <p:grpSpPr>
          <a:xfrm rot="0">
            <a:off x="10678036" y="2085095"/>
            <a:ext cx="2893076" cy="1315930"/>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60" id="60"/>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grpSp>
        <p:nvGrpSpPr>
          <p:cNvPr name="Group 61" id="61"/>
          <p:cNvGrpSpPr/>
          <p:nvPr/>
        </p:nvGrpSpPr>
        <p:grpSpPr>
          <a:xfrm rot="0">
            <a:off x="5298887" y="380050"/>
            <a:ext cx="6790802" cy="1297299"/>
            <a:chOff x="0" y="0"/>
            <a:chExt cx="1788524" cy="341676"/>
          </a:xfrm>
        </p:grpSpPr>
        <p:sp>
          <p:nvSpPr>
            <p:cNvPr name="Freeform 62" id="62"/>
            <p:cNvSpPr/>
            <p:nvPr/>
          </p:nvSpPr>
          <p:spPr>
            <a:xfrm flipH="false" flipV="false" rot="0">
              <a:off x="0" y="0"/>
              <a:ext cx="1788524" cy="341676"/>
            </a:xfrm>
            <a:custGeom>
              <a:avLst/>
              <a:gdLst/>
              <a:ahLst/>
              <a:cxnLst/>
              <a:rect r="r" b="b" t="t" l="l"/>
              <a:pathLst>
                <a:path h="341676" w="1788524">
                  <a:moveTo>
                    <a:pt x="6840" y="0"/>
                  </a:moveTo>
                  <a:lnTo>
                    <a:pt x="1781684" y="0"/>
                  </a:lnTo>
                  <a:cubicBezTo>
                    <a:pt x="1785462" y="0"/>
                    <a:pt x="1788524" y="3063"/>
                    <a:pt x="1788524" y="6840"/>
                  </a:cubicBezTo>
                  <a:lnTo>
                    <a:pt x="1788524" y="334835"/>
                  </a:lnTo>
                  <a:cubicBezTo>
                    <a:pt x="1788524" y="338613"/>
                    <a:pt x="1785462" y="341676"/>
                    <a:pt x="1781684" y="341676"/>
                  </a:cubicBezTo>
                  <a:lnTo>
                    <a:pt x="6840" y="341676"/>
                  </a:lnTo>
                  <a:cubicBezTo>
                    <a:pt x="3063" y="341676"/>
                    <a:pt x="0" y="338613"/>
                    <a:pt x="0" y="334835"/>
                  </a:cubicBezTo>
                  <a:lnTo>
                    <a:pt x="0" y="6840"/>
                  </a:lnTo>
                  <a:cubicBezTo>
                    <a:pt x="0" y="3063"/>
                    <a:pt x="3063" y="0"/>
                    <a:pt x="6840" y="0"/>
                  </a:cubicBezTo>
                  <a:close/>
                </a:path>
              </a:pathLst>
            </a:custGeom>
            <a:solidFill>
              <a:srgbClr val="0DA33B"/>
            </a:solidFill>
          </p:spPr>
        </p:sp>
        <p:sp>
          <p:nvSpPr>
            <p:cNvPr name="TextBox 63" id="63"/>
            <p:cNvSpPr txBox="true"/>
            <p:nvPr/>
          </p:nvSpPr>
          <p:spPr>
            <a:xfrm>
              <a:off x="0" y="-66675"/>
              <a:ext cx="1788524" cy="408351"/>
            </a:xfrm>
            <a:prstGeom prst="rect">
              <a:avLst/>
            </a:prstGeom>
          </p:spPr>
          <p:txBody>
            <a:bodyPr anchor="ctr" rtlCol="false" tIns="71437" lIns="71437" bIns="71437" rIns="71437"/>
            <a:lstStyle/>
            <a:p>
              <a:pPr algn="ctr">
                <a:lnSpc>
                  <a:spcPts val="4994"/>
                </a:lnSpc>
              </a:pPr>
              <a:r>
                <a:rPr lang="en-US" sz="3619" spc="354">
                  <a:solidFill>
                    <a:srgbClr val="FFFFFF"/>
                  </a:solidFill>
                  <a:latin typeface="Questrial"/>
                </a:rPr>
                <a:t>WOMEN IN 20TH CENTURY IRELAND</a:t>
              </a:r>
            </a:p>
          </p:txBody>
        </p:sp>
      </p:grpSp>
      <p:sp>
        <p:nvSpPr>
          <p:cNvPr name="Freeform 64" id="64"/>
          <p:cNvSpPr/>
          <p:nvPr/>
        </p:nvSpPr>
        <p:spPr>
          <a:xfrm flipH="false" flipV="false" rot="0">
            <a:off x="15164686" y="32596"/>
            <a:ext cx="1787184" cy="2355432"/>
          </a:xfrm>
          <a:custGeom>
            <a:avLst/>
            <a:gdLst/>
            <a:ahLst/>
            <a:cxnLst/>
            <a:rect r="r" b="b" t="t" l="l"/>
            <a:pathLst>
              <a:path h="2355432" w="1787184">
                <a:moveTo>
                  <a:pt x="0" y="0"/>
                </a:moveTo>
                <a:lnTo>
                  <a:pt x="1787184" y="0"/>
                </a:lnTo>
                <a:lnTo>
                  <a:pt x="1787184" y="2355432"/>
                </a:lnTo>
                <a:lnTo>
                  <a:pt x="0" y="23554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5" id="65"/>
          <p:cNvSpPr/>
          <p:nvPr/>
        </p:nvSpPr>
        <p:spPr>
          <a:xfrm flipH="false" flipV="false" rot="0">
            <a:off x="719748" y="0"/>
            <a:ext cx="2233265" cy="1116633"/>
          </a:xfrm>
          <a:custGeom>
            <a:avLst/>
            <a:gdLst/>
            <a:ahLst/>
            <a:cxnLst/>
            <a:rect r="r" b="b" t="t" l="l"/>
            <a:pathLst>
              <a:path h="1116633" w="2233265">
                <a:moveTo>
                  <a:pt x="0" y="0"/>
                </a:moveTo>
                <a:lnTo>
                  <a:pt x="2233265" y="0"/>
                </a:lnTo>
                <a:lnTo>
                  <a:pt x="2233265" y="1116633"/>
                </a:lnTo>
                <a:lnTo>
                  <a:pt x="0" y="1116633"/>
                </a:lnTo>
                <a:lnTo>
                  <a:pt x="0" y="0"/>
                </a:lnTo>
                <a:close/>
              </a:path>
            </a:pathLst>
          </a:custGeom>
          <a:blipFill>
            <a:blip r:embed="rId8"/>
            <a:stretch>
              <a:fillRect l="0" t="0" r="0" b="0"/>
            </a:stretch>
          </a:blipFill>
        </p:spPr>
      </p:sp>
      <p:sp>
        <p:nvSpPr>
          <p:cNvPr name="Freeform 66" id="66"/>
          <p:cNvSpPr/>
          <p:nvPr/>
        </p:nvSpPr>
        <p:spPr>
          <a:xfrm flipH="false" flipV="false" rot="0">
            <a:off x="685800" y="1755436"/>
            <a:ext cx="2142953" cy="2029961"/>
          </a:xfrm>
          <a:custGeom>
            <a:avLst/>
            <a:gdLst/>
            <a:ahLst/>
            <a:cxnLst/>
            <a:rect r="r" b="b" t="t" l="l"/>
            <a:pathLst>
              <a:path h="2029961" w="2142953">
                <a:moveTo>
                  <a:pt x="0" y="0"/>
                </a:moveTo>
                <a:lnTo>
                  <a:pt x="2142953" y="0"/>
                </a:lnTo>
                <a:lnTo>
                  <a:pt x="2142953" y="2029961"/>
                </a:lnTo>
                <a:lnTo>
                  <a:pt x="0" y="2029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7" id="67"/>
          <p:cNvSpPr/>
          <p:nvPr/>
        </p:nvSpPr>
        <p:spPr>
          <a:xfrm flipH="false" flipV="false" rot="0">
            <a:off x="1839212" y="8758282"/>
            <a:ext cx="1326601" cy="1526424"/>
          </a:xfrm>
          <a:custGeom>
            <a:avLst/>
            <a:gdLst/>
            <a:ahLst/>
            <a:cxnLst/>
            <a:rect r="r" b="b" t="t" l="l"/>
            <a:pathLst>
              <a:path h="1526424" w="1326601">
                <a:moveTo>
                  <a:pt x="0" y="0"/>
                </a:moveTo>
                <a:lnTo>
                  <a:pt x="1326601" y="0"/>
                </a:lnTo>
                <a:lnTo>
                  <a:pt x="1326601" y="1526424"/>
                </a:lnTo>
                <a:lnTo>
                  <a:pt x="0" y="15264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8" id="68"/>
          <p:cNvSpPr/>
          <p:nvPr/>
        </p:nvSpPr>
        <p:spPr>
          <a:xfrm flipH="false" flipV="false" rot="0">
            <a:off x="5713406" y="8758282"/>
            <a:ext cx="1200151" cy="1526424"/>
          </a:xfrm>
          <a:custGeom>
            <a:avLst/>
            <a:gdLst/>
            <a:ahLst/>
            <a:cxnLst/>
            <a:rect r="r" b="b" t="t" l="l"/>
            <a:pathLst>
              <a:path h="1526424" w="1200151">
                <a:moveTo>
                  <a:pt x="0" y="0"/>
                </a:moveTo>
                <a:lnTo>
                  <a:pt x="1200150" y="0"/>
                </a:lnTo>
                <a:lnTo>
                  <a:pt x="1200150" y="1526424"/>
                </a:lnTo>
                <a:lnTo>
                  <a:pt x="0" y="15264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9" id="69"/>
          <p:cNvSpPr/>
          <p:nvPr/>
        </p:nvSpPr>
        <p:spPr>
          <a:xfrm flipH="false" flipV="false" rot="0">
            <a:off x="10508815" y="3401025"/>
            <a:ext cx="1047000" cy="1331638"/>
          </a:xfrm>
          <a:custGeom>
            <a:avLst/>
            <a:gdLst/>
            <a:ahLst/>
            <a:cxnLst/>
            <a:rect r="r" b="b" t="t" l="l"/>
            <a:pathLst>
              <a:path h="1331638" w="1047000">
                <a:moveTo>
                  <a:pt x="0" y="0"/>
                </a:moveTo>
                <a:lnTo>
                  <a:pt x="1047000" y="0"/>
                </a:lnTo>
                <a:lnTo>
                  <a:pt x="1047000" y="1331638"/>
                </a:lnTo>
                <a:lnTo>
                  <a:pt x="0" y="13316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70" id="70"/>
          <p:cNvSpPr/>
          <p:nvPr/>
        </p:nvSpPr>
        <p:spPr>
          <a:xfrm flipH="false" flipV="false" rot="0">
            <a:off x="5538272" y="8783058"/>
            <a:ext cx="1441696" cy="1501648"/>
          </a:xfrm>
          <a:custGeom>
            <a:avLst/>
            <a:gdLst/>
            <a:ahLst/>
            <a:cxnLst/>
            <a:rect r="r" b="b" t="t" l="l"/>
            <a:pathLst>
              <a:path h="1501648" w="1441696">
                <a:moveTo>
                  <a:pt x="0" y="0"/>
                </a:moveTo>
                <a:lnTo>
                  <a:pt x="1441696" y="0"/>
                </a:lnTo>
                <a:lnTo>
                  <a:pt x="1441696" y="1501648"/>
                </a:lnTo>
                <a:lnTo>
                  <a:pt x="0" y="150164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1" id="71"/>
          <p:cNvSpPr/>
          <p:nvPr/>
        </p:nvSpPr>
        <p:spPr>
          <a:xfrm flipH="false" flipV="false" rot="0">
            <a:off x="13779278" y="2357868"/>
            <a:ext cx="2034729" cy="1440412"/>
          </a:xfrm>
          <a:custGeom>
            <a:avLst/>
            <a:gdLst/>
            <a:ahLst/>
            <a:cxnLst/>
            <a:rect r="r" b="b" t="t" l="l"/>
            <a:pathLst>
              <a:path h="1440412" w="2034729">
                <a:moveTo>
                  <a:pt x="0" y="0"/>
                </a:moveTo>
                <a:lnTo>
                  <a:pt x="2034728" y="0"/>
                </a:lnTo>
                <a:lnTo>
                  <a:pt x="2034728" y="1440413"/>
                </a:lnTo>
                <a:lnTo>
                  <a:pt x="0" y="1440413"/>
                </a:lnTo>
                <a:lnTo>
                  <a:pt x="0" y="0"/>
                </a:lnTo>
                <a:close/>
              </a:path>
            </a:pathLst>
          </a:custGeom>
          <a:blipFill>
            <a:blip r:embed="rId17"/>
            <a:stretch>
              <a:fillRect l="0" t="0" r="0" b="0"/>
            </a:stretch>
          </a:blipFill>
        </p:spPr>
      </p:sp>
      <p:sp>
        <p:nvSpPr>
          <p:cNvPr name="Freeform 72" id="72"/>
          <p:cNvSpPr/>
          <p:nvPr/>
        </p:nvSpPr>
        <p:spPr>
          <a:xfrm flipH="false" flipV="false" rot="0">
            <a:off x="6184632" y="3444129"/>
            <a:ext cx="1439268" cy="1439268"/>
          </a:xfrm>
          <a:custGeom>
            <a:avLst/>
            <a:gdLst/>
            <a:ahLst/>
            <a:cxnLst/>
            <a:rect r="r" b="b" t="t" l="l"/>
            <a:pathLst>
              <a:path h="1439268" w="1439268">
                <a:moveTo>
                  <a:pt x="0" y="0"/>
                </a:moveTo>
                <a:lnTo>
                  <a:pt x="1439268" y="0"/>
                </a:lnTo>
                <a:lnTo>
                  <a:pt x="1439268" y="1439268"/>
                </a:lnTo>
                <a:lnTo>
                  <a:pt x="0" y="143926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3" id="73"/>
          <p:cNvSpPr/>
          <p:nvPr/>
        </p:nvSpPr>
        <p:spPr>
          <a:xfrm flipH="false" flipV="false" rot="0">
            <a:off x="9347973" y="8789245"/>
            <a:ext cx="1504514" cy="1516895"/>
          </a:xfrm>
          <a:custGeom>
            <a:avLst/>
            <a:gdLst/>
            <a:ahLst/>
            <a:cxnLst/>
            <a:rect r="r" b="b" t="t" l="l"/>
            <a:pathLst>
              <a:path h="1516895" w="1504514">
                <a:moveTo>
                  <a:pt x="0" y="0"/>
                </a:moveTo>
                <a:lnTo>
                  <a:pt x="1504514" y="0"/>
                </a:lnTo>
                <a:lnTo>
                  <a:pt x="1504514" y="1516896"/>
                </a:lnTo>
                <a:lnTo>
                  <a:pt x="0" y="1516896"/>
                </a:lnTo>
                <a:lnTo>
                  <a:pt x="0" y="0"/>
                </a:lnTo>
                <a:close/>
              </a:path>
            </a:pathLst>
          </a:custGeom>
          <a:blipFill>
            <a:blip r:embed="rId20"/>
            <a:stretch>
              <a:fillRect l="-48278" t="0" r="-53992" b="-310"/>
            </a:stretch>
          </a:blipFill>
        </p:spPr>
      </p:sp>
      <p:sp>
        <p:nvSpPr>
          <p:cNvPr name="Freeform 74" id="74"/>
          <p:cNvSpPr/>
          <p:nvPr/>
        </p:nvSpPr>
        <p:spPr>
          <a:xfrm flipH="false" flipV="false" rot="0">
            <a:off x="15514608" y="7357451"/>
            <a:ext cx="1424652" cy="1534799"/>
          </a:xfrm>
          <a:custGeom>
            <a:avLst/>
            <a:gdLst/>
            <a:ahLst/>
            <a:cxnLst/>
            <a:rect r="r" b="b" t="t" l="l"/>
            <a:pathLst>
              <a:path h="1534799" w="1424652">
                <a:moveTo>
                  <a:pt x="0" y="0"/>
                </a:moveTo>
                <a:lnTo>
                  <a:pt x="1424652" y="0"/>
                </a:lnTo>
                <a:lnTo>
                  <a:pt x="1424652" y="1534799"/>
                </a:lnTo>
                <a:lnTo>
                  <a:pt x="0" y="1534799"/>
                </a:lnTo>
                <a:lnTo>
                  <a:pt x="0" y="0"/>
                </a:lnTo>
                <a:close/>
              </a:path>
            </a:pathLst>
          </a:custGeom>
          <a:blipFill>
            <a:blip r:embed="rId21"/>
            <a:stretch>
              <a:fillRect l="-54687" t="0" r="-60774" b="0"/>
            </a:stretch>
          </a:blipFill>
        </p:spPr>
      </p:sp>
      <p:sp>
        <p:nvSpPr>
          <p:cNvPr name="TextBox 75" id="75"/>
          <p:cNvSpPr txBox="true"/>
          <p:nvPr/>
        </p:nvSpPr>
        <p:spPr>
          <a:xfrm rot="0">
            <a:off x="3106224" y="2181740"/>
            <a:ext cx="2607182" cy="995367"/>
          </a:xfrm>
          <a:prstGeom prst="rect">
            <a:avLst/>
          </a:prstGeom>
        </p:spPr>
        <p:txBody>
          <a:bodyPr anchor="t" rtlCol="false" tIns="0" lIns="0" bIns="0" rIns="0">
            <a:spAutoFit/>
          </a:bodyPr>
          <a:lstStyle/>
          <a:p>
            <a:pPr algn="ctr" marL="0" indent="0" lvl="0">
              <a:lnSpc>
                <a:spcPts val="2587"/>
              </a:lnSpc>
              <a:spcBef>
                <a:spcPct val="0"/>
              </a:spcBef>
            </a:pPr>
            <a:r>
              <a:rPr lang="en-US" sz="1874" spc="183">
                <a:solidFill>
                  <a:srgbClr val="0DA33B"/>
                </a:solidFill>
                <a:latin typeface="Arial Bold"/>
              </a:rPr>
              <a:t>Full voting rights for all women</a:t>
            </a:r>
            <a:r>
              <a:rPr lang="en-US" sz="1874" spc="183">
                <a:solidFill>
                  <a:srgbClr val="000000"/>
                </a:solidFill>
                <a:latin typeface="Arial"/>
              </a:rPr>
              <a:t>, aged 21 and older</a:t>
            </a:r>
          </a:p>
        </p:txBody>
      </p:sp>
      <p:sp>
        <p:nvSpPr>
          <p:cNvPr name="TextBox 76" id="76"/>
          <p:cNvSpPr txBox="true"/>
          <p:nvPr/>
        </p:nvSpPr>
        <p:spPr>
          <a:xfrm rot="0">
            <a:off x="6979968" y="2191265"/>
            <a:ext cx="2607182" cy="1087819"/>
          </a:xfrm>
          <a:prstGeom prst="rect">
            <a:avLst/>
          </a:prstGeom>
        </p:spPr>
        <p:txBody>
          <a:bodyPr anchor="t" rtlCol="false" tIns="0" lIns="0" bIns="0" rIns="0">
            <a:spAutoFit/>
          </a:bodyPr>
          <a:lstStyle/>
          <a:p>
            <a:pPr algn="ctr" marL="0" indent="0" lvl="0">
              <a:lnSpc>
                <a:spcPts val="2173"/>
              </a:lnSpc>
              <a:spcBef>
                <a:spcPct val="0"/>
              </a:spcBef>
            </a:pPr>
            <a:r>
              <a:rPr lang="en-US" sz="1574" spc="154">
                <a:solidFill>
                  <a:srgbClr val="0DA33B"/>
                </a:solidFill>
                <a:latin typeface="Arial Bold"/>
              </a:rPr>
              <a:t>The Employment Equality Act</a:t>
            </a:r>
            <a:r>
              <a:rPr lang="en-US" sz="1574" spc="154">
                <a:solidFill>
                  <a:srgbClr val="000000"/>
                </a:solidFill>
                <a:latin typeface="Arial Bold"/>
              </a:rPr>
              <a:t> </a:t>
            </a:r>
            <a:r>
              <a:rPr lang="en-US" sz="1574" spc="154">
                <a:solidFill>
                  <a:srgbClr val="000000"/>
                </a:solidFill>
                <a:latin typeface="Arial"/>
              </a:rPr>
              <a:t>is passed, removing gender discrimination in work</a:t>
            </a:r>
          </a:p>
        </p:txBody>
      </p:sp>
      <p:sp>
        <p:nvSpPr>
          <p:cNvPr name="TextBox 77" id="77"/>
          <p:cNvSpPr txBox="true"/>
          <p:nvPr/>
        </p:nvSpPr>
        <p:spPr>
          <a:xfrm rot="0">
            <a:off x="10806170" y="2191265"/>
            <a:ext cx="2607182" cy="1087819"/>
          </a:xfrm>
          <a:prstGeom prst="rect">
            <a:avLst/>
          </a:prstGeom>
        </p:spPr>
        <p:txBody>
          <a:bodyPr anchor="t" rtlCol="false" tIns="0" lIns="0" bIns="0" rIns="0">
            <a:spAutoFit/>
          </a:bodyPr>
          <a:lstStyle/>
          <a:p>
            <a:pPr algn="ctr" marL="0" indent="0" lvl="0">
              <a:lnSpc>
                <a:spcPts val="2173"/>
              </a:lnSpc>
              <a:spcBef>
                <a:spcPct val="0"/>
              </a:spcBef>
            </a:pPr>
            <a:r>
              <a:rPr lang="en-US" sz="1574" spc="154">
                <a:solidFill>
                  <a:srgbClr val="0DA33B"/>
                </a:solidFill>
                <a:latin typeface="Arial Bold"/>
              </a:rPr>
              <a:t>Divorce prohibition is repealed</a:t>
            </a:r>
            <a:r>
              <a:rPr lang="en-US" sz="1574" spc="154">
                <a:solidFill>
                  <a:srgbClr val="000000"/>
                </a:solidFill>
                <a:latin typeface="Arial"/>
              </a:rPr>
              <a:t>; the last </a:t>
            </a:r>
            <a:r>
              <a:rPr lang="en-US" sz="1574" spc="154">
                <a:solidFill>
                  <a:srgbClr val="0DA33B"/>
                </a:solidFill>
                <a:latin typeface="Arial Bold"/>
              </a:rPr>
              <a:t>Mother and Baby Home</a:t>
            </a:r>
            <a:r>
              <a:rPr lang="en-US" sz="1574" spc="154">
                <a:solidFill>
                  <a:srgbClr val="000000"/>
                </a:solidFill>
                <a:latin typeface="Arial"/>
              </a:rPr>
              <a:t> is closed</a:t>
            </a:r>
          </a:p>
        </p:txBody>
      </p:sp>
      <p:sp>
        <p:nvSpPr>
          <p:cNvPr name="TextBox 78" id="78"/>
          <p:cNvSpPr txBox="true"/>
          <p:nvPr/>
        </p:nvSpPr>
        <p:spPr>
          <a:xfrm rot="0">
            <a:off x="1169296" y="7504907"/>
            <a:ext cx="2607182" cy="1114620"/>
          </a:xfrm>
          <a:prstGeom prst="rect">
            <a:avLst/>
          </a:prstGeom>
        </p:spPr>
        <p:txBody>
          <a:bodyPr anchor="t" rtlCol="false" tIns="0" lIns="0" bIns="0" rIns="0">
            <a:spAutoFit/>
          </a:bodyPr>
          <a:lstStyle/>
          <a:p>
            <a:pPr algn="ctr" marL="0" indent="0" lvl="0">
              <a:lnSpc>
                <a:spcPts val="2863"/>
              </a:lnSpc>
              <a:spcBef>
                <a:spcPct val="0"/>
              </a:spcBef>
            </a:pPr>
            <a:r>
              <a:rPr lang="en-US" sz="2074" spc="203">
                <a:solidFill>
                  <a:srgbClr val="000000"/>
                </a:solidFill>
                <a:latin typeface="Arial"/>
              </a:rPr>
              <a:t>Women, 30 and older, get the </a:t>
            </a:r>
            <a:r>
              <a:rPr lang="en-US" sz="2074" spc="203">
                <a:solidFill>
                  <a:srgbClr val="0DA33B"/>
                </a:solidFill>
                <a:latin typeface="Arial Bold"/>
              </a:rPr>
              <a:t>right to vote</a:t>
            </a:r>
          </a:p>
        </p:txBody>
      </p:sp>
      <p:sp>
        <p:nvSpPr>
          <p:cNvPr name="TextBox 79" id="79"/>
          <p:cNvSpPr txBox="true"/>
          <p:nvPr/>
        </p:nvSpPr>
        <p:spPr>
          <a:xfrm rot="0">
            <a:off x="4895948" y="7500043"/>
            <a:ext cx="2607182" cy="1254828"/>
          </a:xfrm>
          <a:prstGeom prst="rect">
            <a:avLst/>
          </a:prstGeom>
        </p:spPr>
        <p:txBody>
          <a:bodyPr anchor="t" rtlCol="false" tIns="0" lIns="0" bIns="0" rIns="0">
            <a:spAutoFit/>
          </a:bodyPr>
          <a:lstStyle/>
          <a:p>
            <a:pPr algn="ctr" marL="0" indent="0" lvl="0">
              <a:lnSpc>
                <a:spcPts val="2449"/>
              </a:lnSpc>
              <a:spcBef>
                <a:spcPct val="0"/>
              </a:spcBef>
            </a:pPr>
            <a:r>
              <a:rPr lang="en-US" sz="1774" spc="173">
                <a:solidFill>
                  <a:srgbClr val="0DA33B"/>
                </a:solidFill>
                <a:latin typeface="Arial Bold"/>
              </a:rPr>
              <a:t>Divorce is banned</a:t>
            </a:r>
            <a:r>
              <a:rPr lang="en-US" sz="1774" spc="173">
                <a:solidFill>
                  <a:srgbClr val="000000"/>
                </a:solidFill>
                <a:latin typeface="Arial Bold"/>
              </a:rPr>
              <a:t> </a:t>
            </a:r>
            <a:r>
              <a:rPr lang="en-US" sz="1774" spc="173">
                <a:solidFill>
                  <a:srgbClr val="000000"/>
                </a:solidFill>
                <a:latin typeface="Arial"/>
              </a:rPr>
              <a:t>by de Valera's conservative government</a:t>
            </a:r>
          </a:p>
        </p:txBody>
      </p:sp>
      <p:sp>
        <p:nvSpPr>
          <p:cNvPr name="TextBox 80" id="80"/>
          <p:cNvSpPr txBox="true"/>
          <p:nvPr/>
        </p:nvSpPr>
        <p:spPr>
          <a:xfrm rot="0">
            <a:off x="8958837" y="7552366"/>
            <a:ext cx="2607182" cy="1087819"/>
          </a:xfrm>
          <a:prstGeom prst="rect">
            <a:avLst/>
          </a:prstGeom>
        </p:spPr>
        <p:txBody>
          <a:bodyPr anchor="t" rtlCol="false" tIns="0" lIns="0" bIns="0" rIns="0">
            <a:spAutoFit/>
          </a:bodyPr>
          <a:lstStyle/>
          <a:p>
            <a:pPr algn="ctr" marL="0" indent="0" lvl="0">
              <a:lnSpc>
                <a:spcPts val="2173"/>
              </a:lnSpc>
              <a:spcBef>
                <a:spcPct val="0"/>
              </a:spcBef>
            </a:pPr>
            <a:r>
              <a:rPr lang="en-US" sz="1574" spc="154">
                <a:solidFill>
                  <a:srgbClr val="0DA33B"/>
                </a:solidFill>
                <a:latin typeface="Arial Bold"/>
              </a:rPr>
              <a:t>Mary Robinson</a:t>
            </a:r>
            <a:r>
              <a:rPr lang="en-US" sz="1574" spc="154">
                <a:solidFill>
                  <a:srgbClr val="000000"/>
                </a:solidFill>
                <a:latin typeface="Arial Bold"/>
              </a:rPr>
              <a:t> </a:t>
            </a:r>
            <a:r>
              <a:rPr lang="en-US" sz="1574" spc="154">
                <a:solidFill>
                  <a:srgbClr val="000000"/>
                </a:solidFill>
                <a:latin typeface="Arial"/>
              </a:rPr>
              <a:t>is elected as the </a:t>
            </a:r>
            <a:r>
              <a:rPr lang="en-US" sz="1574" spc="154">
                <a:solidFill>
                  <a:srgbClr val="0DA33B"/>
                </a:solidFill>
                <a:latin typeface="Arial Bold"/>
              </a:rPr>
              <a:t>first female President of Ireland</a:t>
            </a:r>
          </a:p>
        </p:txBody>
      </p:sp>
      <p:sp>
        <p:nvSpPr>
          <p:cNvPr name="TextBox 81" id="81"/>
          <p:cNvSpPr txBox="true"/>
          <p:nvPr/>
        </p:nvSpPr>
        <p:spPr>
          <a:xfrm rot="0">
            <a:off x="12803968" y="7546449"/>
            <a:ext cx="2607182" cy="1087819"/>
          </a:xfrm>
          <a:prstGeom prst="rect">
            <a:avLst/>
          </a:prstGeom>
        </p:spPr>
        <p:txBody>
          <a:bodyPr anchor="t" rtlCol="false" tIns="0" lIns="0" bIns="0" rIns="0">
            <a:spAutoFit/>
          </a:bodyPr>
          <a:lstStyle/>
          <a:p>
            <a:pPr algn="ctr" marL="0" indent="0" lvl="0">
              <a:lnSpc>
                <a:spcPts val="2173"/>
              </a:lnSpc>
              <a:spcBef>
                <a:spcPct val="0"/>
              </a:spcBef>
            </a:pPr>
            <a:r>
              <a:rPr lang="en-US" sz="1574" spc="154">
                <a:solidFill>
                  <a:srgbClr val="0DA33B"/>
                </a:solidFill>
                <a:latin typeface="Arial Bold"/>
              </a:rPr>
              <a:t>Mary McAleese </a:t>
            </a:r>
            <a:r>
              <a:rPr lang="en-US" sz="1574" spc="154">
                <a:solidFill>
                  <a:srgbClr val="000000"/>
                </a:solidFill>
                <a:latin typeface="Arial"/>
              </a:rPr>
              <a:t>is elected as the </a:t>
            </a:r>
            <a:r>
              <a:rPr lang="en-US" sz="1574" spc="154">
                <a:solidFill>
                  <a:srgbClr val="0DA33B"/>
                </a:solidFill>
                <a:latin typeface="Arial Bold"/>
              </a:rPr>
              <a:t>second female President of Ireland</a:t>
            </a:r>
            <a:r>
              <a:rPr lang="en-US" sz="1574" spc="154">
                <a:solidFill>
                  <a:srgbClr val="000000"/>
                </a:solidFill>
                <a:latin typeface="Arial"/>
              </a:rPr>
              <a:t>.</a:t>
            </a:r>
          </a:p>
        </p:txBody>
      </p:sp>
      <p:sp>
        <p:nvSpPr>
          <p:cNvPr name="TextBox 82" id="82"/>
          <p:cNvSpPr txBox="true"/>
          <p:nvPr/>
        </p:nvSpPr>
        <p:spPr>
          <a:xfrm rot="0">
            <a:off x="7328555" y="-53129"/>
            <a:ext cx="2761183" cy="403787"/>
          </a:xfrm>
          <a:prstGeom prst="rect">
            <a:avLst/>
          </a:prstGeom>
        </p:spPr>
        <p:txBody>
          <a:bodyPr anchor="t" rtlCol="false" tIns="0" lIns="0" bIns="0" rIns="0">
            <a:spAutoFit/>
          </a:bodyPr>
          <a:lstStyle/>
          <a:p>
            <a:pPr algn="ctr">
              <a:lnSpc>
                <a:spcPts val="2944"/>
              </a:lnSpc>
            </a:pPr>
            <a:r>
              <a:rPr lang="en-US" sz="2102">
                <a:solidFill>
                  <a:srgbClr val="0DA33B"/>
                </a:solidFill>
                <a:latin typeface="Arial Bold"/>
              </a:rPr>
              <a:t>Chapter</a:t>
            </a:r>
            <a:r>
              <a:rPr lang="en-US" sz="2102">
                <a:solidFill>
                  <a:srgbClr val="0DA33B"/>
                </a:solidFill>
                <a:latin typeface="Arial Bold"/>
              </a:rPr>
              <a:t> 29</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243 (Artefact, 2nd Edition)</a:t>
            </a:r>
          </a:p>
        </p:txBody>
      </p:sp>
      <p:sp>
        <p:nvSpPr>
          <p:cNvPr name="TextBox 8" id="8"/>
          <p:cNvSpPr txBox="true"/>
          <p:nvPr/>
        </p:nvSpPr>
        <p:spPr>
          <a:xfrm rot="0">
            <a:off x="1028700" y="2149474"/>
            <a:ext cx="15609955" cy="79184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1.    1922 (over the age of 21). </a:t>
            </a:r>
          </a:p>
          <a:p>
            <a:pPr algn="l">
              <a:lnSpc>
                <a:spcPts val="3499"/>
              </a:lnSpc>
            </a:pPr>
            <a:r>
              <a:rPr lang="en-US" sz="2499">
                <a:solidFill>
                  <a:srgbClr val="000000"/>
                </a:solidFill>
                <a:latin typeface="Arial"/>
              </a:rPr>
              <a:t>2.    The view that a woman’s place is in the home was widespread and accepted by most men and women. Divorce and contraception were banned. Women could not sit on juries. The 1937 Constitution recognised a woman’s special role ‘within the home’. </a:t>
            </a:r>
          </a:p>
          <a:p>
            <a:pPr algn="l">
              <a:lnSpc>
                <a:spcPts val="3499"/>
              </a:lnSpc>
            </a:pPr>
            <a:r>
              <a:rPr lang="en-US" sz="2499">
                <a:solidFill>
                  <a:srgbClr val="000000"/>
                </a:solidFill>
                <a:latin typeface="Arial"/>
              </a:rPr>
              <a:t>3.    In 1932, a ‘marriage bar’ was introduced, which meant that women automatically lost their jobs in the public service when they got married. In 1936, the government passed the Conditions of Employment Act, which limited the number of women in any industry. </a:t>
            </a:r>
          </a:p>
          <a:p>
            <a:pPr algn="l">
              <a:lnSpc>
                <a:spcPts val="3499"/>
              </a:lnSpc>
            </a:pPr>
            <a:r>
              <a:rPr lang="en-US" sz="2499">
                <a:solidFill>
                  <a:srgbClr val="000000"/>
                </a:solidFill>
                <a:latin typeface="Arial"/>
              </a:rPr>
              <a:t>4.    It was assumed that they would become mothers and if they were working, it would take away from their real ‘job’ in the home looking after their husband and children. </a:t>
            </a:r>
          </a:p>
          <a:p>
            <a:pPr algn="l">
              <a:lnSpc>
                <a:spcPts val="3499"/>
              </a:lnSpc>
            </a:pPr>
            <a:r>
              <a:rPr lang="en-US" sz="2499">
                <a:solidFill>
                  <a:srgbClr val="000000"/>
                </a:solidFill>
                <a:latin typeface="Arial"/>
              </a:rPr>
              <a:t>5.    In 1946, only 2.5% of married women were in employment.</a:t>
            </a:r>
          </a:p>
          <a:p>
            <a:pPr algn="l">
              <a:lnSpc>
                <a:spcPts val="3499"/>
              </a:lnSpc>
            </a:pPr>
            <a:r>
              <a:rPr lang="en-US" sz="2499">
                <a:solidFill>
                  <a:srgbClr val="000000"/>
                </a:solidFill>
                <a:latin typeface="Arial"/>
              </a:rPr>
              <a:t>6.    They were homes run by religious orders where unmarried women and girls were sent to have their babies if they became pregnant. They were sent here because it was not considered acceptable for children to be born outside marriage and these pregnancies had to be kept secret. </a:t>
            </a:r>
          </a:p>
          <a:p>
            <a:pPr algn="l">
              <a:lnSpc>
                <a:spcPts val="3499"/>
              </a:lnSpc>
            </a:pPr>
            <a:r>
              <a:rPr lang="en-US" sz="2499">
                <a:solidFill>
                  <a:srgbClr val="000000"/>
                </a:solidFill>
                <a:latin typeface="Arial"/>
              </a:rPr>
              <a:t>7.    They were institutions run by religious orders where women and girls considered ‘immoral’ were sent. They were forced to work in laundries and were often beaten, abused and not allowed to leave.</a:t>
            </a:r>
          </a:p>
          <a:p>
            <a:pPr algn="l">
              <a:lnSpc>
                <a:spcPts val="3499"/>
              </a:lnSpc>
            </a:pPr>
            <a:r>
              <a:rPr lang="en-US" sz="2499">
                <a:solidFill>
                  <a:srgbClr val="000000"/>
                </a:solidFill>
                <a:latin typeface="Arial"/>
              </a:rPr>
              <a:t>8.    Women were very much second-class citizens and expectations were that they would fulfil a role limited to their homes for most of their lives. This led to low levels of female employment and high levels of female emigration.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10"/>
            <a:ext cx="18288000" cy="1419225"/>
          </a:xfrm>
          <a:prstGeom prst="rect">
            <a:avLst/>
          </a:prstGeom>
        </p:spPr>
        <p:txBody>
          <a:bodyPr anchor="t" rtlCol="false" tIns="0" lIns="0" bIns="0" rIns="0">
            <a:spAutoFit/>
          </a:bodyPr>
          <a:lstStyle/>
          <a:p>
            <a:pPr algn="ctr">
              <a:lnSpc>
                <a:spcPts val="10499"/>
              </a:lnSpc>
            </a:pPr>
            <a:r>
              <a:rPr lang="en-US" sz="7499" spc="337">
                <a:solidFill>
                  <a:srgbClr val="0DA33B"/>
                </a:solidFill>
                <a:latin typeface="Arial Bold"/>
              </a:rPr>
              <a:t>29.3: MOVES TOWARDS EQUALITY</a:t>
            </a:r>
          </a:p>
        </p:txBody>
      </p:sp>
      <p:sp>
        <p:nvSpPr>
          <p:cNvPr name="TextBox 4" id="4"/>
          <p:cNvSpPr txBox="true"/>
          <p:nvPr/>
        </p:nvSpPr>
        <p:spPr>
          <a:xfrm rot="0">
            <a:off x="175903" y="3848410"/>
            <a:ext cx="17936195"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29.3: moves towards equality</a:t>
            </a:r>
          </a:p>
        </p:txBody>
      </p:sp>
      <p:sp>
        <p:nvSpPr>
          <p:cNvPr name="TextBox 5" id="5"/>
          <p:cNvSpPr txBox="true"/>
          <p:nvPr/>
        </p:nvSpPr>
        <p:spPr>
          <a:xfrm rot="0">
            <a:off x="15443970" y="-14772"/>
            <a:ext cx="2398552"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1900-2000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1960s: Gradual Change</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As we saw previously, the 1960s were a decade of great change for Ireland and saw the beginnings of positive changes for women. </a:t>
            </a:r>
            <a:r>
              <a:rPr lang="en-US" sz="3000">
                <a:solidFill>
                  <a:srgbClr val="000000"/>
                </a:solidFill>
                <a:latin typeface="Arial"/>
              </a:rPr>
              <a:t>As the economy expanded, more workers were needed. Many of these jobs went to women, who made up 25% of the workforce by 1970. </a:t>
            </a:r>
            <a:r>
              <a:rPr lang="en-US" sz="3000">
                <a:solidFill>
                  <a:srgbClr val="000000"/>
                </a:solidFill>
                <a:latin typeface="Arial Bold"/>
              </a:rPr>
              <a:t>Free education</a:t>
            </a:r>
            <a:r>
              <a:rPr lang="en-US" sz="3000">
                <a:solidFill>
                  <a:srgbClr val="000000"/>
                </a:solidFill>
                <a:latin typeface="Arial"/>
              </a:rPr>
              <a:t> and increased access to universities also benefitted women. </a:t>
            </a:r>
            <a:r>
              <a:rPr lang="en-US" sz="3000">
                <a:solidFill>
                  <a:srgbClr val="000000"/>
                </a:solidFill>
                <a:latin typeface="Arial Bold"/>
              </a:rPr>
              <a:t>New careers </a:t>
            </a:r>
            <a:r>
              <a:rPr lang="en-US" sz="3000">
                <a:solidFill>
                  <a:srgbClr val="000000"/>
                </a:solidFill>
                <a:latin typeface="Arial"/>
              </a:rPr>
              <a:t>were open to women in professions requiring high-level qualifications (for example; doctors, lawyers or engineers). RTÉ was also influential. Shows like </a:t>
            </a:r>
            <a:r>
              <a:rPr lang="en-US" sz="3000">
                <a:solidFill>
                  <a:srgbClr val="000000"/>
                </a:solidFill>
                <a:latin typeface="Arial Bold Italics"/>
              </a:rPr>
              <a:t>The Late Late Show</a:t>
            </a:r>
            <a:r>
              <a:rPr lang="en-US" sz="3000">
                <a:solidFill>
                  <a:srgbClr val="000000"/>
                </a:solidFill>
                <a:latin typeface="Arial"/>
              </a:rPr>
              <a:t> debated controversial topics like marriage breakdown and contraception. Over time, the discussion around these topics would help change attitudes and allowed women more freedom over themselves.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Irish Feminist Movement</a:t>
            </a:r>
          </a:p>
        </p:txBody>
      </p:sp>
      <p:sp>
        <p:nvSpPr>
          <p:cNvPr name="TextBox 8" id="8"/>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Worldwide, the 1960s saw many marginalised groups fighting for more rights, for example African-Americans in the US, Catholics in Northern Ireland and black South Africans. </a:t>
            </a:r>
            <a:r>
              <a:rPr lang="en-US" sz="2500">
                <a:solidFill>
                  <a:srgbClr val="000000"/>
                </a:solidFill>
                <a:latin typeface="Arial"/>
              </a:rPr>
              <a:t>The feminist movement was part of this wider struggle for rights. </a:t>
            </a:r>
            <a:r>
              <a:rPr lang="en-US" sz="2500">
                <a:solidFill>
                  <a:srgbClr val="000000"/>
                </a:solidFill>
                <a:latin typeface="Arial Bold"/>
              </a:rPr>
              <a:t>Feminism</a:t>
            </a:r>
            <a:r>
              <a:rPr lang="en-US" sz="2500">
                <a:solidFill>
                  <a:srgbClr val="000000"/>
                </a:solidFill>
                <a:latin typeface="Arial"/>
              </a:rPr>
              <a:t> is </a:t>
            </a:r>
            <a:r>
              <a:rPr lang="en-US" sz="2500" u="sng">
                <a:solidFill>
                  <a:srgbClr val="000000"/>
                </a:solidFill>
                <a:latin typeface="Arial"/>
              </a:rPr>
              <a:t>the movement aimed at achieving gender equality, based on political, social and economic equality between men and women</a:t>
            </a:r>
            <a:r>
              <a:rPr lang="en-US" sz="2500">
                <a:solidFill>
                  <a:srgbClr val="000000"/>
                </a:solidFill>
                <a:latin typeface="Arial"/>
              </a:rPr>
              <a:t>. Irish feminists such as </a:t>
            </a:r>
            <a:r>
              <a:rPr lang="en-US" sz="2500">
                <a:solidFill>
                  <a:srgbClr val="000000"/>
                </a:solidFill>
                <a:latin typeface="Arial Bold"/>
              </a:rPr>
              <a:t>Nell McCafferty</a:t>
            </a:r>
            <a:r>
              <a:rPr lang="en-US" sz="2500">
                <a:solidFill>
                  <a:srgbClr val="000000"/>
                </a:solidFill>
                <a:latin typeface="Arial"/>
              </a:rPr>
              <a:t>, </a:t>
            </a:r>
            <a:r>
              <a:rPr lang="en-US" sz="2500">
                <a:solidFill>
                  <a:srgbClr val="000000"/>
                </a:solidFill>
                <a:latin typeface="Arial Bold"/>
              </a:rPr>
              <a:t>Mary Kenny</a:t>
            </a:r>
            <a:r>
              <a:rPr lang="en-US" sz="2500">
                <a:solidFill>
                  <a:srgbClr val="000000"/>
                </a:solidFill>
                <a:latin typeface="Arial"/>
              </a:rPr>
              <a:t> and </a:t>
            </a:r>
            <a:r>
              <a:rPr lang="en-US" sz="2500">
                <a:solidFill>
                  <a:srgbClr val="000000"/>
                </a:solidFill>
                <a:latin typeface="Arial Bold"/>
              </a:rPr>
              <a:t>Nuala</a:t>
            </a:r>
            <a:r>
              <a:rPr lang="en-US" sz="2500">
                <a:solidFill>
                  <a:srgbClr val="000000"/>
                </a:solidFill>
                <a:latin typeface="Arial"/>
              </a:rPr>
              <a:t> </a:t>
            </a:r>
            <a:r>
              <a:rPr lang="en-US" sz="2500">
                <a:solidFill>
                  <a:srgbClr val="000000"/>
                </a:solidFill>
                <a:latin typeface="Arial Bold"/>
              </a:rPr>
              <a:t>O’Faolain</a:t>
            </a:r>
            <a:r>
              <a:rPr lang="en-US" sz="2500">
                <a:solidFill>
                  <a:srgbClr val="000000"/>
                </a:solidFill>
                <a:latin typeface="Arial"/>
              </a:rPr>
              <a:t> founded the </a:t>
            </a:r>
            <a:r>
              <a:rPr lang="en-US" sz="2500">
                <a:solidFill>
                  <a:srgbClr val="000000"/>
                </a:solidFill>
                <a:latin typeface="Arial Bold"/>
              </a:rPr>
              <a:t>Irish Women’s Liberation Movement</a:t>
            </a:r>
            <a:r>
              <a:rPr lang="en-US" sz="2500">
                <a:solidFill>
                  <a:srgbClr val="000000"/>
                </a:solidFill>
                <a:latin typeface="Arial"/>
              </a:rPr>
              <a:t> in 1971. </a:t>
            </a:r>
            <a:r>
              <a:rPr lang="en-US" sz="2500">
                <a:solidFill>
                  <a:srgbClr val="000000"/>
                </a:solidFill>
                <a:latin typeface="Arial"/>
              </a:rPr>
              <a:t>They pressured politicians, held protest marches and organised events to draw attention to the inequality of Irish laws.</a:t>
            </a:r>
          </a:p>
          <a:p>
            <a:pPr algn="l" marL="539754" indent="-269877" lvl="1">
              <a:lnSpc>
                <a:spcPts val="3500"/>
              </a:lnSpc>
              <a:buFont typeface="Arial"/>
              <a:buChar char="•"/>
            </a:pPr>
            <a:r>
              <a:rPr lang="en-US" sz="2500">
                <a:solidFill>
                  <a:srgbClr val="000000"/>
                </a:solidFill>
                <a:latin typeface="Arial"/>
              </a:rPr>
              <a:t>On one occasion, a group took the train to Belfast and brought back contraceptives to protest the law banning them in the Republic. </a:t>
            </a:r>
            <a:r>
              <a:rPr lang="en-US" sz="2500">
                <a:solidFill>
                  <a:srgbClr val="000000"/>
                </a:solidFill>
                <a:latin typeface="Arial"/>
              </a:rPr>
              <a:t>As it happened, they could not get the contraceptive pill, so they bought aspirin instead and swallowed that in front of the cameras, aware nobody in the Republic would know the difference!</a:t>
            </a:r>
          </a:p>
          <a:p>
            <a:pPr algn="l" marL="539754" indent="-269877" lvl="1">
              <a:lnSpc>
                <a:spcPts val="3500"/>
              </a:lnSpc>
              <a:buFont typeface="Arial"/>
              <a:buChar char="•"/>
            </a:pPr>
            <a:r>
              <a:rPr lang="en-US" sz="2500">
                <a:solidFill>
                  <a:srgbClr val="000000"/>
                </a:solidFill>
                <a:latin typeface="Arial"/>
              </a:rPr>
              <a:t>On another, a group went into a pub and ordered 30 whiskeys and one pint of Guinness. When the barman refused to serve them a pint (as many pubs would not do for women), they refused to pay for the whiskeys and left.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878038" y="0"/>
            <a:ext cx="15868984" cy="9725311"/>
          </a:xfrm>
          <a:custGeom>
            <a:avLst/>
            <a:gdLst/>
            <a:ahLst/>
            <a:cxnLst/>
            <a:rect r="r" b="b" t="t" l="l"/>
            <a:pathLst>
              <a:path h="9725311" w="15868984">
                <a:moveTo>
                  <a:pt x="0" y="0"/>
                </a:moveTo>
                <a:lnTo>
                  <a:pt x="15868984" y="0"/>
                </a:lnTo>
                <a:lnTo>
                  <a:pt x="15868984" y="9725311"/>
                </a:lnTo>
                <a:lnTo>
                  <a:pt x="0" y="9725311"/>
                </a:lnTo>
                <a:lnTo>
                  <a:pt x="0" y="0"/>
                </a:lnTo>
                <a:close/>
              </a:path>
            </a:pathLst>
          </a:custGeom>
          <a:blipFill>
            <a:blip r:embed="rId6"/>
            <a:stretch>
              <a:fillRect l="-1811" t="-2627" r="-1811" b="-2299"/>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Changes in the 1970s</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1972, the </a:t>
            </a:r>
            <a:r>
              <a:rPr lang="en-US" sz="3000">
                <a:solidFill>
                  <a:srgbClr val="000000"/>
                </a:solidFill>
                <a:latin typeface="Arial Bold"/>
              </a:rPr>
              <a:t>Commission on the Status of Women </a:t>
            </a:r>
            <a:r>
              <a:rPr lang="en-US" sz="3000">
                <a:solidFill>
                  <a:srgbClr val="000000"/>
                </a:solidFill>
                <a:latin typeface="Arial"/>
              </a:rPr>
              <a:t>recommended the removal of most of the legal barriers to equality. Ireland also came under pressure from the </a:t>
            </a:r>
            <a:r>
              <a:rPr lang="en-US" sz="3000">
                <a:solidFill>
                  <a:srgbClr val="000000"/>
                </a:solidFill>
                <a:latin typeface="Arial Bold"/>
              </a:rPr>
              <a:t>European Community </a:t>
            </a:r>
            <a:r>
              <a:rPr lang="en-US" sz="3000">
                <a:solidFill>
                  <a:srgbClr val="000000"/>
                </a:solidFill>
                <a:latin typeface="Arial"/>
              </a:rPr>
              <a:t>(which it had joined in 1972) to introduce laws to promote equality. Progress continued into the 1980s, 1990s, 2000s and 2010s:</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Bold"/>
              </a:rPr>
              <a:t>marriage bar</a:t>
            </a:r>
            <a:r>
              <a:rPr lang="en-US" sz="3000">
                <a:solidFill>
                  <a:srgbClr val="000000"/>
                </a:solidFill>
                <a:latin typeface="Arial"/>
              </a:rPr>
              <a:t>’ was abolished.</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Bold"/>
              </a:rPr>
              <a:t>Anti-Discrimination Act of 1974 </a:t>
            </a:r>
            <a:r>
              <a:rPr lang="en-US" sz="3000">
                <a:solidFill>
                  <a:srgbClr val="000000"/>
                </a:solidFill>
                <a:latin typeface="Arial"/>
              </a:rPr>
              <a:t>banned paying men more for the same work.</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Bold"/>
              </a:rPr>
              <a:t>Employment Equality Act of 1977 </a:t>
            </a:r>
            <a:r>
              <a:rPr lang="en-US" sz="3000">
                <a:solidFill>
                  <a:srgbClr val="000000"/>
                </a:solidFill>
                <a:latin typeface="Arial"/>
              </a:rPr>
              <a:t>outlawed discrimination on the basis of sex or martial status.</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Bold"/>
              </a:rPr>
              <a:t>ban on contraception </a:t>
            </a:r>
            <a:r>
              <a:rPr lang="en-US" sz="3000">
                <a:solidFill>
                  <a:srgbClr val="000000"/>
                </a:solidFill>
                <a:latin typeface="Arial"/>
              </a:rPr>
              <a:t>was lifted gradually in 1978 and 1985 before abolished altogether in 1993.</a:t>
            </a:r>
          </a:p>
          <a:p>
            <a:pPr algn="l" marL="647702" indent="-323851" lvl="1">
              <a:lnSpc>
                <a:spcPts val="4200"/>
              </a:lnSpc>
              <a:buFont typeface="Arial"/>
              <a:buChar char="•"/>
            </a:pPr>
            <a:r>
              <a:rPr lang="en-US" sz="3000">
                <a:solidFill>
                  <a:srgbClr val="000000"/>
                </a:solidFill>
                <a:latin typeface="Arial Bold"/>
              </a:rPr>
              <a:t>Divorce</a:t>
            </a:r>
            <a:r>
              <a:rPr lang="en-US" sz="3000">
                <a:solidFill>
                  <a:srgbClr val="000000"/>
                </a:solidFill>
                <a:latin typeface="Arial"/>
              </a:rPr>
              <a:t> was reintroduced in 1996.</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The position of women at the end of the century</a:t>
            </a:r>
          </a:p>
        </p:txBody>
      </p:sp>
      <p:sp>
        <p:nvSpPr>
          <p:cNvPr name="TextBox 8" id="8"/>
          <p:cNvSpPr txBox="true"/>
          <p:nvPr/>
        </p:nvSpPr>
        <p:spPr>
          <a:xfrm rot="0">
            <a:off x="1028700" y="16827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By 2000, women made up over 40% of the workforce but were far more likely to hold low-paid positions. </a:t>
            </a:r>
            <a:r>
              <a:rPr lang="en-US" sz="2500">
                <a:solidFill>
                  <a:srgbClr val="000000"/>
                </a:solidFill>
                <a:latin typeface="Arial"/>
              </a:rPr>
              <a:t>A low percentage of employed women held high-paid executive positions. However, women did make up 55% of university students in 2000 and were more likely to purpose professional careers in law, medicine, business or education than their mothers had been.</a:t>
            </a:r>
          </a:p>
          <a:p>
            <a:pPr algn="l">
              <a:lnSpc>
                <a:spcPts val="3500"/>
              </a:lnSpc>
            </a:pPr>
            <a:r>
              <a:rPr lang="en-US" sz="2500">
                <a:solidFill>
                  <a:srgbClr val="000000"/>
                </a:solidFill>
                <a:latin typeface="Arial"/>
              </a:rPr>
              <a:t>In politics, there has been some progress towards equality; </a:t>
            </a:r>
            <a:r>
              <a:rPr lang="en-US" sz="2500">
                <a:solidFill>
                  <a:srgbClr val="000000"/>
                </a:solidFill>
                <a:latin typeface="Arial Bold"/>
              </a:rPr>
              <a:t>Mary Robinson</a:t>
            </a:r>
            <a:r>
              <a:rPr lang="en-US" sz="2500">
                <a:solidFill>
                  <a:srgbClr val="000000"/>
                </a:solidFill>
                <a:latin typeface="Arial"/>
              </a:rPr>
              <a:t> was elected President in 1990, followed by another woman, </a:t>
            </a:r>
            <a:r>
              <a:rPr lang="en-US" sz="2500">
                <a:solidFill>
                  <a:srgbClr val="000000"/>
                </a:solidFill>
                <a:latin typeface="Arial Bold"/>
              </a:rPr>
              <a:t>Mary McAleese </a:t>
            </a:r>
            <a:r>
              <a:rPr lang="en-US" sz="2500">
                <a:solidFill>
                  <a:srgbClr val="000000"/>
                </a:solidFill>
                <a:latin typeface="Arial"/>
              </a:rPr>
              <a:t>in 1997. </a:t>
            </a:r>
            <a:r>
              <a:rPr lang="en-US" sz="2500">
                <a:solidFill>
                  <a:srgbClr val="000000"/>
                </a:solidFill>
                <a:latin typeface="Arial"/>
              </a:rPr>
              <a:t>In 2011, </a:t>
            </a:r>
            <a:r>
              <a:rPr lang="en-US" sz="2500">
                <a:solidFill>
                  <a:srgbClr val="000000"/>
                </a:solidFill>
                <a:latin typeface="Arial Bold"/>
              </a:rPr>
              <a:t>Susan Denham </a:t>
            </a:r>
            <a:r>
              <a:rPr lang="en-US" sz="2500">
                <a:solidFill>
                  <a:srgbClr val="000000"/>
                </a:solidFill>
                <a:latin typeface="Arial"/>
              </a:rPr>
              <a:t>became Ireland’s first female Chief Justice of the Supreme Court. In 1993, </a:t>
            </a:r>
            <a:r>
              <a:rPr lang="en-US" sz="2500">
                <a:solidFill>
                  <a:srgbClr val="000000"/>
                </a:solidFill>
                <a:latin typeface="Arial Bold"/>
              </a:rPr>
              <a:t>Mary Harney </a:t>
            </a:r>
            <a:r>
              <a:rPr lang="en-US" sz="2500">
                <a:solidFill>
                  <a:srgbClr val="000000"/>
                </a:solidFill>
                <a:latin typeface="Arial"/>
              </a:rPr>
              <a:t>became the first woman to lead a political party, </a:t>
            </a:r>
            <a:r>
              <a:rPr lang="en-US" sz="2500">
                <a:solidFill>
                  <a:srgbClr val="000000"/>
                </a:solidFill>
                <a:latin typeface="Arial Bold"/>
              </a:rPr>
              <a:t>the Progressive Democrats</a:t>
            </a:r>
            <a:r>
              <a:rPr lang="en-US" sz="2500">
                <a:solidFill>
                  <a:srgbClr val="000000"/>
                </a:solidFill>
                <a:latin typeface="Arial"/>
              </a:rPr>
              <a:t>, and also the first female Tánaitse in 1997. Three other women have served as Tánaiste: </a:t>
            </a:r>
            <a:r>
              <a:rPr lang="en-US" sz="2500">
                <a:solidFill>
                  <a:srgbClr val="000000"/>
                </a:solidFill>
                <a:latin typeface="Arial Bold"/>
              </a:rPr>
              <a:t>Mary Coughlan </a:t>
            </a:r>
            <a:r>
              <a:rPr lang="en-US" sz="2500">
                <a:solidFill>
                  <a:srgbClr val="000000"/>
                </a:solidFill>
                <a:latin typeface="Arial"/>
              </a:rPr>
              <a:t>(2008-2010), </a:t>
            </a:r>
            <a:r>
              <a:rPr lang="en-US" sz="2500">
                <a:solidFill>
                  <a:srgbClr val="000000"/>
                </a:solidFill>
                <a:latin typeface="Arial Bold"/>
              </a:rPr>
              <a:t>Joan Burton </a:t>
            </a:r>
            <a:r>
              <a:rPr lang="en-US" sz="2500">
                <a:solidFill>
                  <a:srgbClr val="000000"/>
                </a:solidFill>
                <a:latin typeface="Arial"/>
              </a:rPr>
              <a:t>(2014-2016) and </a:t>
            </a:r>
            <a:r>
              <a:rPr lang="en-US" sz="2500">
                <a:solidFill>
                  <a:srgbClr val="000000"/>
                </a:solidFill>
                <a:latin typeface="Arial Bold"/>
              </a:rPr>
              <a:t>Frances Fitzgerald </a:t>
            </a:r>
            <a:r>
              <a:rPr lang="en-US" sz="2500">
                <a:solidFill>
                  <a:srgbClr val="000000"/>
                </a:solidFill>
                <a:latin typeface="Arial"/>
              </a:rPr>
              <a:t>(2016-2017). However, there has not yet been a female Taoiseach. </a:t>
            </a:r>
          </a:p>
          <a:p>
            <a:pPr algn="l">
              <a:lnSpc>
                <a:spcPts val="3500"/>
              </a:lnSpc>
            </a:pPr>
            <a:r>
              <a:rPr lang="en-US" sz="2500">
                <a:solidFill>
                  <a:srgbClr val="000000"/>
                </a:solidFill>
                <a:latin typeface="Arial"/>
              </a:rPr>
              <a:t>Women have made significant advances in other areas too. </a:t>
            </a:r>
            <a:r>
              <a:rPr lang="en-US" sz="2500">
                <a:solidFill>
                  <a:srgbClr val="000000"/>
                </a:solidFill>
                <a:latin typeface="Arial Bold"/>
              </a:rPr>
              <a:t>Olivia O’Leary </a:t>
            </a:r>
            <a:r>
              <a:rPr lang="en-US" sz="2500">
                <a:solidFill>
                  <a:srgbClr val="000000"/>
                </a:solidFill>
                <a:latin typeface="Arial"/>
              </a:rPr>
              <a:t>became a prominent broadcaster in RTÉ news programmes in the 1980s, opening the door for other women. In sport, athlete </a:t>
            </a:r>
            <a:r>
              <a:rPr lang="en-US" sz="2500">
                <a:solidFill>
                  <a:srgbClr val="000000"/>
                </a:solidFill>
                <a:latin typeface="Arial Bold"/>
              </a:rPr>
              <a:t>Sonia O’Sullivan </a:t>
            </a:r>
            <a:r>
              <a:rPr lang="en-US" sz="2500">
                <a:solidFill>
                  <a:srgbClr val="000000"/>
                </a:solidFill>
                <a:latin typeface="Arial"/>
              </a:rPr>
              <a:t>and boxer </a:t>
            </a:r>
            <a:r>
              <a:rPr lang="en-US" sz="2500">
                <a:solidFill>
                  <a:srgbClr val="000000"/>
                </a:solidFill>
                <a:latin typeface="Arial Bold"/>
              </a:rPr>
              <a:t>Katie Taylor </a:t>
            </a:r>
            <a:r>
              <a:rPr lang="en-US" sz="2500">
                <a:solidFill>
                  <a:srgbClr val="000000"/>
                </a:solidFill>
                <a:latin typeface="Arial"/>
              </a:rPr>
              <a:t>won medals in the World Championships and the Olympics, with Taylor later turning professional and succeeding in that area as well. </a:t>
            </a:r>
          </a:p>
          <a:p>
            <a:pPr algn="l">
              <a:lnSpc>
                <a:spcPts val="3500"/>
              </a:lnSpc>
            </a:pPr>
            <a:r>
              <a:rPr lang="en-US" sz="2500">
                <a:solidFill>
                  <a:srgbClr val="000000"/>
                </a:solidFill>
                <a:latin typeface="Arial"/>
              </a:rPr>
              <a:t>These (and many other) women’s recognised excellence in their fields paved the way for younger generations to strive for success and to expect the same opportunities and respect as men.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2863530"/>
            <a:ext cx="5089060" cy="4540529"/>
          </a:xfrm>
          <a:custGeom>
            <a:avLst/>
            <a:gdLst/>
            <a:ahLst/>
            <a:cxnLst/>
            <a:rect r="r" b="b" t="t" l="l"/>
            <a:pathLst>
              <a:path h="4540529" w="5089060">
                <a:moveTo>
                  <a:pt x="0" y="0"/>
                </a:moveTo>
                <a:lnTo>
                  <a:pt x="5089060" y="0"/>
                </a:lnTo>
                <a:lnTo>
                  <a:pt x="5089060" y="4540529"/>
                </a:lnTo>
                <a:lnTo>
                  <a:pt x="0" y="4540529"/>
                </a:lnTo>
                <a:lnTo>
                  <a:pt x="0" y="0"/>
                </a:lnTo>
                <a:close/>
              </a:path>
            </a:pathLst>
          </a:custGeom>
          <a:blipFill>
            <a:blip r:embed="rId6"/>
            <a:stretch>
              <a:fillRect l="-9943" t="-3714" r="-9136" b="-3714"/>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
        <p:nvSpPr>
          <p:cNvPr name="Freeform 14" id="14"/>
          <p:cNvSpPr/>
          <p:nvPr/>
        </p:nvSpPr>
        <p:spPr>
          <a:xfrm flipH="false" flipV="false" rot="0">
            <a:off x="11590451" y="2863530"/>
            <a:ext cx="5348809" cy="4540529"/>
          </a:xfrm>
          <a:custGeom>
            <a:avLst/>
            <a:gdLst/>
            <a:ahLst/>
            <a:cxnLst/>
            <a:rect r="r" b="b" t="t" l="l"/>
            <a:pathLst>
              <a:path h="4540529" w="5348809">
                <a:moveTo>
                  <a:pt x="0" y="0"/>
                </a:moveTo>
                <a:lnTo>
                  <a:pt x="5348809" y="0"/>
                </a:lnTo>
                <a:lnTo>
                  <a:pt x="5348809" y="4540529"/>
                </a:lnTo>
                <a:lnTo>
                  <a:pt x="0" y="4540529"/>
                </a:lnTo>
                <a:lnTo>
                  <a:pt x="0" y="0"/>
                </a:lnTo>
                <a:close/>
              </a:path>
            </a:pathLst>
          </a:custGeom>
          <a:blipFill>
            <a:blip r:embed="rId10"/>
            <a:stretch>
              <a:fillRect l="-6505" t="-3332" r="-7354" b="-3665"/>
            </a:stretch>
          </a:blipFill>
        </p:spPr>
      </p:sp>
      <p:sp>
        <p:nvSpPr>
          <p:cNvPr name="Freeform 15" id="15"/>
          <p:cNvSpPr/>
          <p:nvPr/>
        </p:nvSpPr>
        <p:spPr>
          <a:xfrm flipH="false" flipV="false" rot="0">
            <a:off x="6003460" y="2870065"/>
            <a:ext cx="5358391" cy="4553406"/>
          </a:xfrm>
          <a:custGeom>
            <a:avLst/>
            <a:gdLst/>
            <a:ahLst/>
            <a:cxnLst/>
            <a:rect r="r" b="b" t="t" l="l"/>
            <a:pathLst>
              <a:path h="4553406" w="5358391">
                <a:moveTo>
                  <a:pt x="0" y="0"/>
                </a:moveTo>
                <a:lnTo>
                  <a:pt x="5358391" y="0"/>
                </a:lnTo>
                <a:lnTo>
                  <a:pt x="5358391" y="4553405"/>
                </a:lnTo>
                <a:lnTo>
                  <a:pt x="0" y="4553405"/>
                </a:lnTo>
                <a:lnTo>
                  <a:pt x="0" y="0"/>
                </a:lnTo>
                <a:close/>
              </a:path>
            </a:pathLst>
          </a:custGeom>
          <a:blipFill>
            <a:blip r:embed="rId11"/>
            <a:stretch>
              <a:fillRect l="-4835" t="-3653" r="-7902" b="-2988"/>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3213831"/>
            <a:ext cx="2765997" cy="3927476"/>
          </a:xfrm>
          <a:custGeom>
            <a:avLst/>
            <a:gdLst/>
            <a:ahLst/>
            <a:cxnLst/>
            <a:rect r="r" b="b" t="t" l="l"/>
            <a:pathLst>
              <a:path h="3927476" w="2765997">
                <a:moveTo>
                  <a:pt x="0" y="0"/>
                </a:moveTo>
                <a:lnTo>
                  <a:pt x="2765997" y="0"/>
                </a:lnTo>
                <a:lnTo>
                  <a:pt x="2765997" y="3927476"/>
                </a:lnTo>
                <a:lnTo>
                  <a:pt x="0" y="3927476"/>
                </a:lnTo>
                <a:lnTo>
                  <a:pt x="0" y="0"/>
                </a:lnTo>
                <a:close/>
              </a:path>
            </a:pathLst>
          </a:custGeom>
          <a:blipFill>
            <a:blip r:embed="rId6"/>
            <a:stretch>
              <a:fillRect l="0" t="0" r="0" b="0"/>
            </a:stretch>
          </a:blipFill>
        </p:spPr>
      </p:sp>
      <p:sp>
        <p:nvSpPr>
          <p:cNvPr name="TextBox 11" id="11"/>
          <p:cNvSpPr txBox="true"/>
          <p:nvPr/>
        </p:nvSpPr>
        <p:spPr>
          <a:xfrm rot="0">
            <a:off x="4213797" y="1797336"/>
            <a:ext cx="12443908" cy="79279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Mary Robinson (née Bourke) was born in Ballina, Co. Mayo, in 1944. </a:t>
            </a:r>
            <a:r>
              <a:rPr lang="en-US" sz="2500">
                <a:solidFill>
                  <a:srgbClr val="000000"/>
                </a:solidFill>
                <a:latin typeface="Arial"/>
              </a:rPr>
              <a:t>She studied law at Trinity College, King’s Inns and Harvard Law School and became a Reid Professor in Trinity College in the 1960s. Robinson was elected to Seanad Éireann as an independent in 1969. She campaigned on women’s rights by working to remove the ban on contraceptives and the marriage bar. She supported the introduction of divorce and opposed the 1983 anti-abortion amendment to the Constitution. As a leading barrister, she brought cases to the Irish and European courts that established the right to free legal aid, gay rights and the protection of the Viking site at Wood Quay. Robinson was elected President in 1990. Her victory was seen as a huge symbolic step forward for Irish women as well as for the liberation of Irish society. As President, she opened up the office, visiting groups all over the country and inviting others to Áras an Uachtaráin. She reached out to marginalised groups at home and abroad: the Traveller Community, LGBT people, Irish emigrants, the homeless and African victims of famine and war. She helped the Northern peace process by meeting Sinn Féin’s Gerry Adams and was the first Irish President to meet Queen Elizabeth II. In 1997, she was appointed the UN High Commissioner for Human Rights. Mary Robison has been one of The Elders (an international group of public figures devoted to peace and human rights worldwide) since 2007 and also founded a climate justice organisation. </a:t>
            </a:r>
          </a:p>
        </p:txBody>
      </p:sp>
      <p:sp>
        <p:nvSpPr>
          <p:cNvPr name="TextBox 12" id="12"/>
          <p:cNvSpPr txBox="true"/>
          <p:nvPr/>
        </p:nvSpPr>
        <p:spPr>
          <a:xfrm rot="0">
            <a:off x="1007553" y="212831"/>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Mary Robinson, 1944-</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246 (Artefact, 2nd Edition)</a:t>
            </a:r>
          </a:p>
        </p:txBody>
      </p:sp>
      <p:sp>
        <p:nvSpPr>
          <p:cNvPr name="TextBox 8" id="8"/>
          <p:cNvSpPr txBox="true"/>
          <p:nvPr/>
        </p:nvSpPr>
        <p:spPr>
          <a:xfrm rot="0">
            <a:off x="1028700" y="2130424"/>
            <a:ext cx="15609955" cy="16097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How did Irish women benefit from the changes of the 1960s?</a:t>
            </a:r>
          </a:p>
          <a:p>
            <a:pPr algn="l" marL="647697" indent="-323848" lvl="1">
              <a:lnSpc>
                <a:spcPts val="4199"/>
              </a:lnSpc>
              <a:buAutoNum type="arabicPeriod" startAt="1"/>
            </a:pPr>
            <a:r>
              <a:rPr lang="en-US" sz="2999">
                <a:solidFill>
                  <a:srgbClr val="0DA33B"/>
                </a:solidFill>
                <a:latin typeface="Arial"/>
              </a:rPr>
              <a:t>What is feminism and how was Ireland influenced by it?</a:t>
            </a:r>
          </a:p>
          <a:p>
            <a:pPr algn="l" marL="647697" indent="-323848" lvl="1">
              <a:lnSpc>
                <a:spcPts val="4199"/>
              </a:lnSpc>
              <a:buAutoNum type="arabicPeriod" startAt="1"/>
            </a:pPr>
            <a:r>
              <a:rPr lang="en-US" sz="2999">
                <a:solidFill>
                  <a:srgbClr val="0DA33B"/>
                </a:solidFill>
                <a:latin typeface="Arial"/>
              </a:rPr>
              <a:t>What legal changes occurred for Irish women in the 1970s?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2.9</a:t>
            </a:r>
            <a:r>
              <a:rPr lang="en-US" sz="3000">
                <a:solidFill>
                  <a:srgbClr val="000000"/>
                </a:solidFill>
                <a:latin typeface="Arial"/>
              </a:rPr>
              <a:t> </a:t>
            </a:r>
            <a:r>
              <a:rPr lang="en-US" sz="3000">
                <a:solidFill>
                  <a:srgbClr val="000000"/>
                </a:solidFill>
                <a:latin typeface="Arial Bold"/>
              </a:rPr>
              <a:t>EXPLAIN</a:t>
            </a:r>
            <a:r>
              <a:rPr lang="en-US" sz="3000">
                <a:solidFill>
                  <a:srgbClr val="000000"/>
                </a:solidFill>
                <a:latin typeface="Arial"/>
              </a:rPr>
              <a:t> how the experiences of women in Irish society changed during the twentieth century</a:t>
            </a:r>
          </a:p>
          <a:p>
            <a:pPr algn="l">
              <a:lnSpc>
                <a:spcPts val="4200"/>
              </a:lnSpc>
            </a:pPr>
            <a:r>
              <a:rPr lang="en-US" sz="3000">
                <a:solidFill>
                  <a:srgbClr val="000000"/>
                </a:solidFill>
                <a:latin typeface="Arial Bold"/>
              </a:rPr>
              <a:t>1.7</a:t>
            </a:r>
            <a:r>
              <a:rPr lang="en-US" sz="3000">
                <a:solidFill>
                  <a:srgbClr val="000000"/>
                </a:solidFill>
                <a:latin typeface="Arial"/>
              </a:rPr>
              <a:t> </a:t>
            </a:r>
            <a:r>
              <a:rPr lang="en-US" sz="3000">
                <a:solidFill>
                  <a:srgbClr val="000000"/>
                </a:solidFill>
                <a:latin typeface="Arial Bold"/>
              </a:rPr>
              <a:t>DEVELOP</a:t>
            </a:r>
            <a:r>
              <a:rPr lang="en-US" sz="3000">
                <a:solidFill>
                  <a:srgbClr val="000000"/>
                </a:solidFill>
                <a:latin typeface="Arial"/>
              </a:rPr>
              <a:t> historical judgements based on evidence about personalities, issues and events in the past, showing awareness of historical significance</a:t>
            </a:r>
          </a:p>
          <a:p>
            <a:pPr algn="l">
              <a:lnSpc>
                <a:spcPts val="4200"/>
              </a:lnSpc>
            </a:pPr>
            <a:r>
              <a:rPr lang="en-US" sz="3000">
                <a:solidFill>
                  <a:srgbClr val="000000"/>
                </a:solidFill>
                <a:latin typeface="Arial Bold"/>
              </a:rPr>
              <a:t>1.9</a:t>
            </a:r>
            <a:r>
              <a:rPr lang="en-US" sz="3000">
                <a:solidFill>
                  <a:srgbClr val="000000"/>
                </a:solidFill>
                <a:latin typeface="Arial"/>
              </a:rPr>
              <a:t> </a:t>
            </a:r>
            <a:r>
              <a:rPr lang="en-US" sz="3000">
                <a:solidFill>
                  <a:srgbClr val="000000"/>
                </a:solidFill>
                <a:latin typeface="Arial Bold"/>
              </a:rPr>
              <a:t>DEMONSTRATE</a:t>
            </a:r>
            <a:r>
              <a:rPr lang="en-US" sz="3000">
                <a:solidFill>
                  <a:srgbClr val="000000"/>
                </a:solidFill>
                <a:latin typeface="Arial"/>
              </a:rPr>
              <a:t> awareness of the significance of the history of Ireland and of Europe and the wider world across various dimensions, including political, social, economic, religious, cultural and scientific dimensions.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246 (Artefact, 2nd Edition)</a:t>
            </a:r>
          </a:p>
        </p:txBody>
      </p:sp>
      <p:sp>
        <p:nvSpPr>
          <p:cNvPr name="TextBox 8" id="8"/>
          <p:cNvSpPr txBox="true"/>
          <p:nvPr/>
        </p:nvSpPr>
        <p:spPr>
          <a:xfrm rot="0">
            <a:off x="1028700" y="2130424"/>
            <a:ext cx="15609955" cy="52768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As the economy expanded, more women got jobs. They had greater access to education and therefore also to professional careers. RTÉ was also influential in beginning to change attitudes towards a woman’s role in society.</a:t>
            </a:r>
          </a:p>
          <a:p>
            <a:pPr algn="l">
              <a:lnSpc>
                <a:spcPts val="4199"/>
              </a:lnSpc>
            </a:pPr>
            <a:r>
              <a:rPr lang="en-US" sz="2999">
                <a:solidFill>
                  <a:srgbClr val="000000"/>
                </a:solidFill>
                <a:latin typeface="Arial"/>
              </a:rPr>
              <a:t>2.    Feminism: the movement aimed at achieving gender equality, based on political, social and economic equality between men and women. The Irish Women’s Liberation Movement was set up in 1971 and pressed for changes to laws that discriminated against women.</a:t>
            </a:r>
          </a:p>
          <a:p>
            <a:pPr algn="l">
              <a:lnSpc>
                <a:spcPts val="4199"/>
              </a:lnSpc>
            </a:pPr>
            <a:r>
              <a:rPr lang="en-US" sz="2999">
                <a:solidFill>
                  <a:srgbClr val="000000"/>
                </a:solidFill>
                <a:latin typeface="Arial"/>
              </a:rPr>
              <a:t>3.    The ‘marriage bar’ was abolished; the Anti-Discrimination Act of 1974 made it illegal to pay men more than women for the same work; the Employment Equality Act of 1977 outlawed discrimination on the basis of sex or marital status; the ban on contraception was gradually lifted.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10"/>
            <a:ext cx="18288000" cy="1419225"/>
          </a:xfrm>
          <a:prstGeom prst="rect">
            <a:avLst/>
          </a:prstGeom>
        </p:spPr>
        <p:txBody>
          <a:bodyPr anchor="t" rtlCol="false" tIns="0" lIns="0" bIns="0" rIns="0">
            <a:spAutoFit/>
          </a:bodyPr>
          <a:lstStyle/>
          <a:p>
            <a:pPr algn="ctr">
              <a:lnSpc>
                <a:spcPts val="10499"/>
              </a:lnSpc>
            </a:pPr>
            <a:r>
              <a:rPr lang="en-US" sz="7499" spc="337">
                <a:solidFill>
                  <a:srgbClr val="0DA33B"/>
                </a:solidFill>
                <a:latin typeface="Arial Bold"/>
              </a:rPr>
              <a:t>29.4: SUMMARY</a:t>
            </a:r>
          </a:p>
        </p:txBody>
      </p:sp>
      <p:sp>
        <p:nvSpPr>
          <p:cNvPr name="TextBox 4" id="4"/>
          <p:cNvSpPr txBox="true"/>
          <p:nvPr/>
        </p:nvSpPr>
        <p:spPr>
          <a:xfrm rot="0">
            <a:off x="175903" y="3848410"/>
            <a:ext cx="17936195"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29.4: summary</a:t>
            </a:r>
          </a:p>
        </p:txBody>
      </p:sp>
      <p:sp>
        <p:nvSpPr>
          <p:cNvPr name="TextBox 5" id="5"/>
          <p:cNvSpPr txBox="true"/>
          <p:nvPr/>
        </p:nvSpPr>
        <p:spPr>
          <a:xfrm rot="0">
            <a:off x="15443970" y="-14772"/>
            <a:ext cx="2398552"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1900-2000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07553" y="1892296"/>
            <a:ext cx="15609955" cy="5915025"/>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000000"/>
                </a:solidFill>
                <a:latin typeface="Arial"/>
              </a:rPr>
              <a:t>Up until 1922, women had little say over their lives or their country, as they did not have the cote, were relegated to poorly paid jobs and had little access to education.</a:t>
            </a:r>
          </a:p>
          <a:p>
            <a:pPr algn="l" marL="647700" indent="-323850" lvl="1">
              <a:lnSpc>
                <a:spcPts val="4200"/>
              </a:lnSpc>
              <a:buFont typeface="Arial"/>
              <a:buChar char="•"/>
            </a:pPr>
            <a:r>
              <a:rPr lang="en-US" sz="3000">
                <a:solidFill>
                  <a:srgbClr val="000000"/>
                </a:solidFill>
                <a:latin typeface="Arial"/>
              </a:rPr>
              <a:t>Despite playing an important role in the independence struggle and winning the vote in 1922, women were discriminated against by a series of Irish laws, and even the Constitution declared their proper place to be ‘in the home’. </a:t>
            </a:r>
          </a:p>
          <a:p>
            <a:pPr algn="l" marL="647700" indent="-323850" lvl="1">
              <a:lnSpc>
                <a:spcPts val="4200"/>
              </a:lnSpc>
              <a:buFont typeface="Arial"/>
              <a:buChar char="•"/>
            </a:pPr>
            <a:r>
              <a:rPr lang="en-US" sz="3000">
                <a:solidFill>
                  <a:srgbClr val="000000"/>
                </a:solidFill>
                <a:latin typeface="Arial"/>
              </a:rPr>
              <a:t>This situation did not start to change until the 1960s, when greater employment and educational opportunities opened up for women.</a:t>
            </a:r>
          </a:p>
          <a:p>
            <a:pPr algn="l" marL="647700" indent="-323850" lvl="1">
              <a:lnSpc>
                <a:spcPts val="4200"/>
              </a:lnSpc>
              <a:buFont typeface="Arial"/>
              <a:buChar char="•"/>
            </a:pPr>
            <a:r>
              <a:rPr lang="en-US" sz="3000">
                <a:solidFill>
                  <a:srgbClr val="000000"/>
                </a:solidFill>
                <a:latin typeface="Arial"/>
              </a:rPr>
              <a:t>The feminist movement in Ireland pushed for change and achieved important legal reforms in the 1970s and 1980s.</a:t>
            </a:r>
          </a:p>
          <a:p>
            <a:pPr algn="l" marL="647700" indent="-323850" lvl="1">
              <a:lnSpc>
                <a:spcPts val="4200"/>
              </a:lnSpc>
              <a:buFont typeface="Arial"/>
              <a:buChar char="•"/>
            </a:pPr>
            <a:r>
              <a:rPr lang="en-US" sz="3000">
                <a:solidFill>
                  <a:srgbClr val="000000"/>
                </a:solidFill>
                <a:latin typeface="Arial"/>
              </a:rPr>
              <a:t>The 1990s saw important symbolic firsts in politics with women elected as party leaders, as presidents and as Tánaistí.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004716"/>
                </a:solidFill>
                <a:latin typeface="Arial Bold"/>
              </a:rPr>
              <a:t>Reflecting on... Women in 20th Century Ireland</a:t>
            </a:r>
          </a:p>
        </p:txBody>
      </p:sp>
      <p:sp>
        <p:nvSpPr>
          <p:cNvPr name="TextBox 7" id="7"/>
          <p:cNvSpPr txBox="true"/>
          <p:nvPr/>
        </p:nvSpPr>
        <p:spPr>
          <a:xfrm rot="0">
            <a:off x="1028700" y="1746250"/>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The history of Irish women over the last century is an illustration of a lesson often repeated in wider world history: </a:t>
            </a:r>
            <a:r>
              <a:rPr lang="en-US" sz="2999">
                <a:solidFill>
                  <a:srgbClr val="000000"/>
                </a:solidFill>
                <a:latin typeface="Arial"/>
              </a:rPr>
              <a:t>Marginalised groups cannot wait for their rights to be handed to them but must fight for them themselves. Legal changes may happen relatively quickly (for example, getting the vote) but it takes far longer to change society. To this day, many marginalised groups are still fighting for basic human rights throughout the world. While we have come a long way in many regards, there is still a long way to go before all humans are considered equal through law and society.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grpSp>
        <p:nvGrpSpPr>
          <p:cNvPr name="Group 8" id="8"/>
          <p:cNvGrpSpPr/>
          <p:nvPr/>
        </p:nvGrpSpPr>
        <p:grpSpPr>
          <a:xfrm rot="0">
            <a:off x="12830785" y="9702836"/>
            <a:ext cx="4108475" cy="584164"/>
            <a:chOff x="0" y="0"/>
            <a:chExt cx="5477966" cy="778885"/>
          </a:xfrm>
        </p:grpSpPr>
        <p:sp>
          <p:nvSpPr>
            <p:cNvPr name="Freeform 9" id="9"/>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2" id="12"/>
          <p:cNvSpPr txBox="true"/>
          <p:nvPr/>
        </p:nvSpPr>
        <p:spPr>
          <a:xfrm rot="0">
            <a:off x="1028700" y="2130424"/>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2023 SEC Q8</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5236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5236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Hanna Sheehy-Skeffington Building, University College Dublin</a:t>
            </a:r>
          </a:p>
          <a:p>
            <a:pPr algn="l">
              <a:lnSpc>
                <a:spcPts val="3500"/>
              </a:lnSpc>
            </a:pPr>
            <a:r>
              <a:rPr lang="en-US" sz="2500">
                <a:solidFill>
                  <a:srgbClr val="000000"/>
                </a:solidFill>
                <a:latin typeface="Arial"/>
              </a:rPr>
              <a:t>Cumann na mBan Memorial, Glasnevin Cemetery, Dublin</a:t>
            </a:r>
          </a:p>
          <a:p>
            <a:pPr algn="l">
              <a:lnSpc>
                <a:spcPts val="3500"/>
              </a:lnSpc>
            </a:pPr>
            <a:r>
              <a:rPr lang="en-US" sz="2500">
                <a:solidFill>
                  <a:srgbClr val="000000"/>
                </a:solidFill>
                <a:latin typeface="Arial"/>
              </a:rPr>
              <a:t>Irish Women Workers' Union Headquarters, Dublin</a:t>
            </a:r>
          </a:p>
          <a:p>
            <a:pPr algn="l">
              <a:lnSpc>
                <a:spcPts val="3500"/>
              </a:lnSpc>
            </a:pPr>
            <a:r>
              <a:rPr lang="en-US" sz="2500">
                <a:solidFill>
                  <a:srgbClr val="000000"/>
                </a:solidFill>
                <a:latin typeface="Arial"/>
              </a:rPr>
              <a:t>Magdalene Laundry Site, Dublin</a:t>
            </a:r>
          </a:p>
          <a:p>
            <a:pPr algn="l">
              <a:lnSpc>
                <a:spcPts val="3500"/>
              </a:lnSpc>
            </a:pPr>
            <a:r>
              <a:rPr lang="en-US" sz="2500">
                <a:solidFill>
                  <a:srgbClr val="000000"/>
                </a:solidFill>
                <a:latin typeface="Arial"/>
              </a:rPr>
              <a:t>Leinster House, Dublin, Republic of Ireland</a:t>
            </a:r>
          </a:p>
          <a:p>
            <a:pPr algn="l">
              <a:lnSpc>
                <a:spcPts val="3500"/>
              </a:lnSpc>
            </a:pPr>
          </a:p>
        </p:txBody>
      </p:sp>
      <p:sp>
        <p:nvSpPr>
          <p:cNvPr name="TextBox 14" id="14"/>
          <p:cNvSpPr txBox="true"/>
          <p:nvPr/>
        </p:nvSpPr>
        <p:spPr>
          <a:xfrm rot="0">
            <a:off x="8833677" y="2673636"/>
            <a:ext cx="3913062"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Louie Bennett</a:t>
            </a:r>
          </a:p>
          <a:p>
            <a:pPr algn="l">
              <a:lnSpc>
                <a:spcPts val="3500"/>
              </a:lnSpc>
            </a:pPr>
            <a:r>
              <a:rPr lang="en-US" sz="2500">
                <a:solidFill>
                  <a:srgbClr val="000000"/>
                </a:solidFill>
                <a:latin typeface="Arial"/>
              </a:rPr>
              <a:t>Elizabeth Bowen</a:t>
            </a:r>
          </a:p>
          <a:p>
            <a:pPr algn="l">
              <a:lnSpc>
                <a:spcPts val="3500"/>
              </a:lnSpc>
            </a:pPr>
            <a:r>
              <a:rPr lang="en-US" sz="2500">
                <a:solidFill>
                  <a:srgbClr val="000000"/>
                </a:solidFill>
                <a:latin typeface="Arial"/>
              </a:rPr>
              <a:t>Kathleen Clarke</a:t>
            </a:r>
          </a:p>
          <a:p>
            <a:pPr algn="l">
              <a:lnSpc>
                <a:spcPts val="3500"/>
              </a:lnSpc>
            </a:pPr>
            <a:r>
              <a:rPr lang="en-US" sz="2500">
                <a:solidFill>
                  <a:srgbClr val="000000"/>
                </a:solidFill>
                <a:latin typeface="Arial"/>
              </a:rPr>
              <a:t>Margaret Burke Sheridan</a:t>
            </a:r>
          </a:p>
          <a:p>
            <a:pPr algn="l">
              <a:lnSpc>
                <a:spcPts val="3500"/>
              </a:lnSpc>
            </a:pPr>
            <a:r>
              <a:rPr lang="en-US" sz="2500">
                <a:solidFill>
                  <a:srgbClr val="000000"/>
                </a:solidFill>
                <a:latin typeface="Arial"/>
              </a:rPr>
              <a:t>Bernadette Devlin</a:t>
            </a:r>
          </a:p>
          <a:p>
            <a:pPr algn="l">
              <a:lnSpc>
                <a:spcPts val="3500"/>
              </a:lnSpc>
            </a:pPr>
            <a:r>
              <a:rPr lang="en-US" sz="2500">
                <a:solidFill>
                  <a:srgbClr val="000000"/>
                </a:solidFill>
                <a:latin typeface="Arial"/>
              </a:rPr>
              <a:t>Mauriel Gahan</a:t>
            </a:r>
          </a:p>
          <a:p>
            <a:pPr algn="l">
              <a:lnSpc>
                <a:spcPts val="3500"/>
              </a:lnSpc>
            </a:pPr>
            <a:r>
              <a:rPr lang="en-US" sz="2500">
                <a:solidFill>
                  <a:srgbClr val="000000"/>
                </a:solidFill>
                <a:latin typeface="Arial"/>
              </a:rPr>
              <a:t>Grace Gilfford Plunkette</a:t>
            </a:r>
          </a:p>
          <a:p>
            <a:pPr algn="l">
              <a:lnSpc>
                <a:spcPts val="3500"/>
              </a:lnSpc>
            </a:pPr>
            <a:r>
              <a:rPr lang="en-US" sz="2500">
                <a:solidFill>
                  <a:srgbClr val="000000"/>
                </a:solidFill>
                <a:latin typeface="Arial"/>
              </a:rPr>
              <a:t>Maud Gonne McBride</a:t>
            </a:r>
          </a:p>
          <a:p>
            <a:pPr algn="l">
              <a:lnSpc>
                <a:spcPts val="3500"/>
              </a:lnSpc>
            </a:pPr>
            <a:r>
              <a:rPr lang="en-US" sz="2500">
                <a:solidFill>
                  <a:srgbClr val="000000"/>
                </a:solidFill>
                <a:latin typeface="Arial"/>
              </a:rPr>
              <a:t>Nora Herlihy</a:t>
            </a:r>
          </a:p>
          <a:p>
            <a:pPr algn="l">
              <a:lnSpc>
                <a:spcPts val="3500"/>
              </a:lnSpc>
            </a:pPr>
            <a:r>
              <a:rPr lang="en-US" sz="2500">
                <a:solidFill>
                  <a:srgbClr val="000000"/>
                </a:solidFill>
                <a:latin typeface="Arial"/>
              </a:rPr>
              <a:t>Mainie Jellett</a:t>
            </a:r>
          </a:p>
          <a:p>
            <a:pPr algn="l">
              <a:lnSpc>
                <a:spcPts val="3500"/>
              </a:lnSpc>
            </a:pPr>
            <a:r>
              <a:rPr lang="en-US" sz="2500">
                <a:solidFill>
                  <a:srgbClr val="000000"/>
                </a:solidFill>
                <a:latin typeface="Arial"/>
              </a:rPr>
              <a:t>Mary Lavin</a:t>
            </a:r>
          </a:p>
          <a:p>
            <a:pPr algn="l">
              <a:lnSpc>
                <a:spcPts val="3500"/>
              </a:lnSpc>
            </a:pPr>
            <a:r>
              <a:rPr lang="en-US" sz="2500">
                <a:solidFill>
                  <a:srgbClr val="000000"/>
                </a:solidFill>
                <a:latin typeface="Arial"/>
              </a:rPr>
              <a:t>Mary Robinson</a:t>
            </a:r>
          </a:p>
          <a:p>
            <a:pPr algn="l">
              <a:lnSpc>
                <a:spcPts val="3500"/>
              </a:lnSpc>
            </a:pPr>
            <a:r>
              <a:rPr lang="en-US" sz="2500">
                <a:solidFill>
                  <a:srgbClr val="000000"/>
                </a:solidFill>
                <a:latin typeface="Arial"/>
              </a:rPr>
              <a:t>Mary McAleese</a:t>
            </a:r>
          </a:p>
          <a:p>
            <a:pPr algn="l">
              <a:lnSpc>
                <a:spcPts val="3500"/>
              </a:lnSpc>
            </a:pPr>
            <a:r>
              <a:rPr lang="en-US" sz="2500">
                <a:solidFill>
                  <a:srgbClr val="000000"/>
                </a:solidFill>
                <a:latin typeface="Arial"/>
              </a:rPr>
              <a:t>Mary MacSwiney</a:t>
            </a:r>
          </a:p>
          <a:p>
            <a:pPr algn="l">
              <a:lnSpc>
                <a:spcPts val="3500"/>
              </a:lnSpc>
            </a:pPr>
            <a:r>
              <a:rPr lang="en-US" sz="2500">
                <a:solidFill>
                  <a:srgbClr val="000000"/>
                </a:solidFill>
                <a:latin typeface="Arial"/>
              </a:rPr>
              <a:t>Constance Markievicz</a:t>
            </a:r>
          </a:p>
          <a:p>
            <a:pPr algn="l">
              <a:lnSpc>
                <a:spcPts val="3500"/>
              </a:lnSpc>
            </a:pPr>
            <a:r>
              <a:rPr lang="en-US" sz="2500">
                <a:solidFill>
                  <a:srgbClr val="000000"/>
                </a:solidFill>
                <a:latin typeface="Arial"/>
              </a:rPr>
              <a:t>Patricia McCluskey</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
        <p:nvSpPr>
          <p:cNvPr name="TextBox 17" id="17"/>
          <p:cNvSpPr txBox="true"/>
          <p:nvPr/>
        </p:nvSpPr>
        <p:spPr>
          <a:xfrm rot="0">
            <a:off x="12746740" y="2673636"/>
            <a:ext cx="3913062"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Peig Sayers</a:t>
            </a:r>
          </a:p>
          <a:p>
            <a:pPr algn="l">
              <a:lnSpc>
                <a:spcPts val="3500"/>
              </a:lnSpc>
            </a:pPr>
            <a:r>
              <a:rPr lang="en-US" sz="2500">
                <a:solidFill>
                  <a:srgbClr val="000000"/>
                </a:solidFill>
                <a:latin typeface="Arial"/>
              </a:rPr>
              <a:t>Hanna Sheehy Skeffington</a:t>
            </a:r>
          </a:p>
          <a:p>
            <a:pPr algn="l">
              <a:lnSpc>
                <a:spcPts val="3500"/>
              </a:lnSpc>
            </a:pPr>
            <a:r>
              <a:rPr lang="en-US" sz="2500">
                <a:solidFill>
                  <a:srgbClr val="000000"/>
                </a:solidFill>
                <a:latin typeface="Arial"/>
              </a:rPr>
              <a:t>Elizabeth O’Farrell</a:t>
            </a:r>
          </a:p>
          <a:p>
            <a:pPr algn="l">
              <a:lnSpc>
                <a:spcPts val="3500"/>
              </a:lnSpc>
            </a:pPr>
            <a:r>
              <a:rPr lang="en-US" sz="2500">
                <a:solidFill>
                  <a:srgbClr val="000000"/>
                </a:solidFill>
                <a:latin typeface="Arial"/>
              </a:rPr>
              <a:t>Jennie Wyse Power</a:t>
            </a:r>
          </a:p>
          <a:p>
            <a:pPr algn="l">
              <a:lnSpc>
                <a:spcPts val="3500"/>
              </a:lnSpc>
            </a:pPr>
            <a:r>
              <a:rPr lang="en-US" sz="2500">
                <a:solidFill>
                  <a:srgbClr val="000000"/>
                </a:solidFill>
                <a:latin typeface="Arial"/>
              </a:rPr>
              <a:t>Sonya O’Sullivan</a:t>
            </a:r>
          </a:p>
          <a:p>
            <a:pPr algn="l">
              <a:lnSpc>
                <a:spcPts val="3500"/>
              </a:lnSpc>
            </a:pPr>
            <a:r>
              <a:rPr lang="en-US" sz="2500">
                <a:solidFill>
                  <a:srgbClr val="000000"/>
                </a:solidFill>
                <a:latin typeface="Arial"/>
              </a:rPr>
              <a:t>Katie Taylor</a:t>
            </a:r>
          </a:p>
          <a:p>
            <a:pPr algn="l">
              <a:lnSpc>
                <a:spcPts val="3500"/>
              </a:lnSpc>
            </a:pPr>
            <a:r>
              <a:rPr lang="en-US" sz="2500">
                <a:solidFill>
                  <a:srgbClr val="000000"/>
                </a:solidFill>
                <a:latin typeface="Arial"/>
              </a:rPr>
              <a:t>Kellie Harrington</a:t>
            </a:r>
          </a:p>
          <a:p>
            <a:pPr algn="l">
              <a:lnSpc>
                <a:spcPts val="3500"/>
              </a:lnSpc>
            </a:pPr>
            <a:r>
              <a:rPr lang="en-US" sz="2500">
                <a:solidFill>
                  <a:srgbClr val="000000"/>
                </a:solidFill>
                <a:latin typeface="Arial"/>
              </a:rPr>
              <a:t>Maureen O’Hara</a:t>
            </a:r>
          </a:p>
          <a:p>
            <a:pPr algn="l">
              <a:lnSpc>
                <a:spcPts val="3500"/>
              </a:lnSpc>
            </a:pPr>
            <a:r>
              <a:rPr lang="en-US" sz="2500">
                <a:solidFill>
                  <a:srgbClr val="000000"/>
                </a:solidFill>
                <a:latin typeface="Arial"/>
              </a:rPr>
              <a:t>Saoirse Ronan</a:t>
            </a:r>
          </a:p>
          <a:p>
            <a:pPr algn="l">
              <a:lnSpc>
                <a:spcPts val="3500"/>
              </a:lnSpc>
            </a:pPr>
            <a:r>
              <a:rPr lang="en-US" sz="2500">
                <a:solidFill>
                  <a:srgbClr val="000000"/>
                </a:solidFill>
                <a:latin typeface="Arial"/>
              </a:rPr>
              <a:t>Ruth Negga</a:t>
            </a:r>
          </a:p>
          <a:p>
            <a:pPr algn="l">
              <a:lnSpc>
                <a:spcPts val="3500"/>
              </a:lnSpc>
            </a:pPr>
            <a:r>
              <a:rPr lang="en-US" sz="2500">
                <a:solidFill>
                  <a:srgbClr val="000000"/>
                </a:solidFill>
                <a:latin typeface="Arial"/>
              </a:rPr>
              <a:t>Katie McGrath</a:t>
            </a:r>
          </a:p>
          <a:p>
            <a:pPr algn="l">
              <a:lnSpc>
                <a:spcPts val="3500"/>
              </a:lnSpc>
            </a:pPr>
            <a:r>
              <a:rPr lang="en-US" sz="2500">
                <a:solidFill>
                  <a:srgbClr val="000000"/>
                </a:solidFill>
                <a:latin typeface="Arial"/>
              </a:rPr>
              <a:t>Derval O’Rourke</a:t>
            </a:r>
          </a:p>
          <a:p>
            <a:pPr algn="l">
              <a:lnSpc>
                <a:spcPts val="3500"/>
              </a:lnSpc>
            </a:pPr>
            <a:r>
              <a:rPr lang="en-US" sz="2500">
                <a:solidFill>
                  <a:srgbClr val="000000"/>
                </a:solidFill>
                <a:latin typeface="Arial"/>
              </a:rPr>
              <a:t>Angela Downey</a:t>
            </a:r>
          </a:p>
          <a:p>
            <a:pPr algn="l">
              <a:lnSpc>
                <a:spcPts val="3500"/>
              </a:lnSpc>
            </a:pPr>
            <a:r>
              <a:rPr lang="en-US" sz="2500">
                <a:solidFill>
                  <a:srgbClr val="000000"/>
                </a:solidFill>
                <a:latin typeface="Arial"/>
              </a:rPr>
              <a:t>Anna Geary</a:t>
            </a:r>
          </a:p>
          <a:p>
            <a:pPr algn="l">
              <a:lnSpc>
                <a:spcPts val="3500"/>
              </a:lnSpc>
            </a:pPr>
            <a:r>
              <a:rPr lang="en-US" sz="2500">
                <a:solidFill>
                  <a:srgbClr val="000000"/>
                </a:solidFill>
                <a:latin typeface="Arial"/>
              </a:rPr>
              <a:t>Stephanie Roche</a:t>
            </a:r>
          </a:p>
          <a:p>
            <a:pPr algn="l">
              <a:lnSpc>
                <a:spcPts val="3500"/>
              </a:lnSpc>
            </a:pPr>
            <a:r>
              <a:rPr lang="en-US" sz="2500">
                <a:solidFill>
                  <a:srgbClr val="000000"/>
                </a:solidFill>
                <a:latin typeface="Arial"/>
              </a:rPr>
              <a:t>Katie McCabe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As Ireland embarked on its struggle for independence, and later, throughout the difficult birth and early years of the Irish state, another struggle for rights was ongoing – those of Irish women. </a:t>
            </a:r>
            <a:r>
              <a:rPr lang="en-US" sz="3000">
                <a:solidFill>
                  <a:srgbClr val="000000"/>
                </a:solidFill>
                <a:latin typeface="Arial"/>
              </a:rPr>
              <a:t>Women had few rights in 1900: no vote, limited access to education and limited employment opportunities. Over the next 100 years, this would change dramatically, largely due to actions taken by women themselves.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988110"/>
            <a:ext cx="18288000" cy="673100"/>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29.1: THE EARLY TWENTIETH CENTURY: WOMEN AS SECOND-CLASS CITIZENS</a:t>
            </a:r>
          </a:p>
        </p:txBody>
      </p:sp>
      <p:sp>
        <p:nvSpPr>
          <p:cNvPr name="TextBox 4" id="4"/>
          <p:cNvSpPr txBox="true"/>
          <p:nvPr/>
        </p:nvSpPr>
        <p:spPr>
          <a:xfrm rot="0">
            <a:off x="175903" y="4111935"/>
            <a:ext cx="17936195" cy="587375"/>
          </a:xfrm>
          <a:prstGeom prst="rect">
            <a:avLst/>
          </a:prstGeom>
        </p:spPr>
        <p:txBody>
          <a:bodyPr anchor="t" rtlCol="false" tIns="0" lIns="0" bIns="0" rIns="0">
            <a:spAutoFit/>
          </a:bodyPr>
          <a:lstStyle/>
          <a:p>
            <a:pPr algn="ctr">
              <a:lnSpc>
                <a:spcPts val="4599"/>
              </a:lnSpc>
            </a:pPr>
            <a:r>
              <a:rPr lang="en-US" sz="3999" spc="899">
                <a:solidFill>
                  <a:srgbClr val="FFFFFF"/>
                </a:solidFill>
                <a:latin typeface="Daydream"/>
              </a:rPr>
              <a:t>29.1: the early twentieth century: women as second-class citizens</a:t>
            </a:r>
          </a:p>
        </p:txBody>
      </p:sp>
      <p:sp>
        <p:nvSpPr>
          <p:cNvPr name="TextBox 5" id="5"/>
          <p:cNvSpPr txBox="true"/>
          <p:nvPr/>
        </p:nvSpPr>
        <p:spPr>
          <a:xfrm rot="0">
            <a:off x="15443970" y="-14772"/>
            <a:ext cx="2398552"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1900-2000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Getting the Vote</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1900, women were legally inferior to men; they could not vote, their rights to property and education were limited and discrimination in the workplace was entirely legal. </a:t>
            </a:r>
            <a:r>
              <a:rPr lang="en-US" sz="3000">
                <a:solidFill>
                  <a:srgbClr val="000000"/>
                </a:solidFill>
                <a:latin typeface="Arial"/>
              </a:rPr>
              <a:t>Women across the world saw getting the vote as they key to advancing women’s rights in other areas. The campaign for voting rights was called </a:t>
            </a:r>
            <a:r>
              <a:rPr lang="en-US" sz="3000">
                <a:solidFill>
                  <a:srgbClr val="000000"/>
                </a:solidFill>
                <a:latin typeface="Arial Bold"/>
              </a:rPr>
              <a:t>suffrage</a:t>
            </a:r>
            <a:r>
              <a:rPr lang="en-US" sz="3000">
                <a:solidFill>
                  <a:srgbClr val="000000"/>
                </a:solidFill>
                <a:latin typeface="Arial"/>
              </a:rPr>
              <a:t> and the women who campaigned were called </a:t>
            </a:r>
            <a:r>
              <a:rPr lang="en-US" sz="3000">
                <a:solidFill>
                  <a:srgbClr val="000000"/>
                </a:solidFill>
                <a:latin typeface="Arial Bold"/>
              </a:rPr>
              <a:t>suffragettes</a:t>
            </a:r>
            <a:r>
              <a:rPr lang="en-US" sz="3000">
                <a:solidFill>
                  <a:srgbClr val="000000"/>
                </a:solidFill>
                <a:latin typeface="Arial"/>
              </a:rPr>
              <a:t>. </a:t>
            </a:r>
          </a:p>
          <a:p>
            <a:pPr algn="l">
              <a:lnSpc>
                <a:spcPts val="4200"/>
              </a:lnSpc>
            </a:pPr>
            <a:r>
              <a:rPr lang="en-US" sz="3000">
                <a:solidFill>
                  <a:srgbClr val="000000"/>
                </a:solidFill>
                <a:latin typeface="Arial"/>
              </a:rPr>
              <a:t>In 1908, </a:t>
            </a:r>
            <a:r>
              <a:rPr lang="en-US" sz="3000">
                <a:solidFill>
                  <a:srgbClr val="000000"/>
                </a:solidFill>
                <a:latin typeface="Arial Bold"/>
              </a:rPr>
              <a:t>Hanna Sheehy Skeffington </a:t>
            </a:r>
            <a:r>
              <a:rPr lang="en-US" sz="3000">
                <a:solidFill>
                  <a:srgbClr val="000000"/>
                </a:solidFill>
                <a:latin typeface="Arial"/>
              </a:rPr>
              <a:t>founded </a:t>
            </a:r>
            <a:r>
              <a:rPr lang="en-US" sz="3000">
                <a:solidFill>
                  <a:srgbClr val="000000"/>
                </a:solidFill>
                <a:latin typeface="Arial Bold"/>
              </a:rPr>
              <a:t>the Irish Women’s Franchise League </a:t>
            </a:r>
            <a:r>
              <a:rPr lang="en-US" sz="3000">
                <a:solidFill>
                  <a:srgbClr val="000000"/>
                </a:solidFill>
                <a:latin typeface="Arial"/>
              </a:rPr>
              <a:t>(</a:t>
            </a:r>
            <a:r>
              <a:rPr lang="en-US" sz="3000">
                <a:solidFill>
                  <a:srgbClr val="000000"/>
                </a:solidFill>
                <a:latin typeface="Arial Bold"/>
              </a:rPr>
              <a:t>IWFL</a:t>
            </a:r>
            <a:r>
              <a:rPr lang="en-US" sz="3000">
                <a:solidFill>
                  <a:srgbClr val="000000"/>
                </a:solidFill>
                <a:latin typeface="Arial"/>
              </a:rPr>
              <a:t>). It campaigned for votes for women by copying tactics of the suffragettes in Britain: parades, attacks on property and hunger strikes in prison.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6552222" cy="9725311"/>
          </a:xfrm>
          <a:custGeom>
            <a:avLst/>
            <a:gdLst/>
            <a:ahLst/>
            <a:cxnLst/>
            <a:rect r="r" b="b" t="t" l="l"/>
            <a:pathLst>
              <a:path h="9725311" w="6552222">
                <a:moveTo>
                  <a:pt x="0" y="0"/>
                </a:moveTo>
                <a:lnTo>
                  <a:pt x="6552222" y="0"/>
                </a:lnTo>
                <a:lnTo>
                  <a:pt x="6552222" y="9725311"/>
                </a:lnTo>
                <a:lnTo>
                  <a:pt x="0" y="9725311"/>
                </a:lnTo>
                <a:lnTo>
                  <a:pt x="0" y="0"/>
                </a:lnTo>
                <a:close/>
              </a:path>
            </a:pathLst>
          </a:custGeom>
          <a:blipFill>
            <a:blip r:embed="rId6"/>
            <a:stretch>
              <a:fillRect l="0" t="0" r="0" b="0"/>
            </a:stretch>
          </a:blipFill>
        </p:spPr>
      </p:sp>
      <p:sp>
        <p:nvSpPr>
          <p:cNvPr name="Freeform 11" id="11"/>
          <p:cNvSpPr/>
          <p:nvPr/>
        </p:nvSpPr>
        <p:spPr>
          <a:xfrm flipH="false" flipV="false" rot="0">
            <a:off x="7008775" y="3283501"/>
            <a:ext cx="9954834" cy="6441810"/>
          </a:xfrm>
          <a:custGeom>
            <a:avLst/>
            <a:gdLst/>
            <a:ahLst/>
            <a:cxnLst/>
            <a:rect r="r" b="b" t="t" l="l"/>
            <a:pathLst>
              <a:path h="6441810" w="9954834">
                <a:moveTo>
                  <a:pt x="0" y="0"/>
                </a:moveTo>
                <a:lnTo>
                  <a:pt x="9954835" y="0"/>
                </a:lnTo>
                <a:lnTo>
                  <a:pt x="9954835" y="6441810"/>
                </a:lnTo>
                <a:lnTo>
                  <a:pt x="0" y="6441810"/>
                </a:lnTo>
                <a:lnTo>
                  <a:pt x="0" y="0"/>
                </a:lnTo>
                <a:close/>
              </a:path>
            </a:pathLst>
          </a:custGeom>
          <a:blipFill>
            <a:blip r:embed="rId7"/>
            <a:stretch>
              <a:fillRect l="0" t="0" r="0" b="0"/>
            </a:stretch>
          </a:blipFill>
        </p:spPr>
      </p:sp>
      <p:sp>
        <p:nvSpPr>
          <p:cNvPr name="Freeform 12" id="12"/>
          <p:cNvSpPr/>
          <p:nvPr/>
        </p:nvSpPr>
        <p:spPr>
          <a:xfrm flipH="false" flipV="false" rot="0">
            <a:off x="10372473" y="0"/>
            <a:ext cx="3227439" cy="3171380"/>
          </a:xfrm>
          <a:custGeom>
            <a:avLst/>
            <a:gdLst/>
            <a:ahLst/>
            <a:cxnLst/>
            <a:rect r="r" b="b" t="t" l="l"/>
            <a:pathLst>
              <a:path h="3171380" w="3227439">
                <a:moveTo>
                  <a:pt x="0" y="0"/>
                </a:moveTo>
                <a:lnTo>
                  <a:pt x="3227439" y="0"/>
                </a:lnTo>
                <a:lnTo>
                  <a:pt x="3227439" y="3171380"/>
                </a:lnTo>
                <a:lnTo>
                  <a:pt x="0" y="3171380"/>
                </a:lnTo>
                <a:lnTo>
                  <a:pt x="0" y="0"/>
                </a:lnTo>
                <a:close/>
              </a:path>
            </a:pathLst>
          </a:custGeom>
          <a:blipFill>
            <a:blip r:embed="rId8"/>
            <a:stretch>
              <a:fillRect l="0" t="0" r="0" b="0"/>
            </a:stretch>
          </a:blipFill>
        </p:spPr>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Education</a:t>
            </a:r>
          </a:p>
        </p:txBody>
      </p:sp>
      <p:sp>
        <p:nvSpPr>
          <p:cNvPr name="TextBox 8" id="8"/>
          <p:cNvSpPr txBox="true"/>
          <p:nvPr/>
        </p:nvSpPr>
        <p:spPr>
          <a:xfrm rot="0">
            <a:off x="1028700" y="2120899"/>
            <a:ext cx="8115300"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While the number of girls attending school had increased in the 1800s, thanks largely to the efforts of Catholic religious orders, it was only in 1908 that all universities in Ireland were opened to women. </a:t>
            </a:r>
            <a:r>
              <a:rPr lang="en-US" sz="3000">
                <a:solidFill>
                  <a:srgbClr val="000000"/>
                </a:solidFill>
                <a:latin typeface="Arial"/>
              </a:rPr>
              <a:t>In the years afterwards, about 10% of university students were women, but only those from wealthy and middle-class backgrounds. </a:t>
            </a:r>
            <a:r>
              <a:rPr lang="en-US" sz="3000">
                <a:solidFill>
                  <a:srgbClr val="000000"/>
                </a:solidFill>
                <a:latin typeface="Arial Bold"/>
              </a:rPr>
              <a:t>Alice Oldham </a:t>
            </a:r>
            <a:r>
              <a:rPr lang="en-US" sz="3000">
                <a:solidFill>
                  <a:srgbClr val="000000"/>
                </a:solidFill>
                <a:latin typeface="Arial"/>
              </a:rPr>
              <a:t>spearheaded the campaign for the admission of female students to Trinity College, which was finally achieved in 1904. There is now a student prize in her name.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
        <p:nvSpPr>
          <p:cNvPr name="Freeform 14" id="14"/>
          <p:cNvSpPr/>
          <p:nvPr/>
        </p:nvSpPr>
        <p:spPr>
          <a:xfrm flipH="false" flipV="false" rot="0">
            <a:off x="9144000" y="2412294"/>
            <a:ext cx="7795260" cy="6052153"/>
          </a:xfrm>
          <a:custGeom>
            <a:avLst/>
            <a:gdLst/>
            <a:ahLst/>
            <a:cxnLst/>
            <a:rect r="r" b="b" t="t" l="l"/>
            <a:pathLst>
              <a:path h="6052153" w="7795260">
                <a:moveTo>
                  <a:pt x="0" y="0"/>
                </a:moveTo>
                <a:lnTo>
                  <a:pt x="7795260" y="0"/>
                </a:lnTo>
                <a:lnTo>
                  <a:pt x="7795260" y="6052153"/>
                </a:lnTo>
                <a:lnTo>
                  <a:pt x="0" y="6052153"/>
                </a:lnTo>
                <a:lnTo>
                  <a:pt x="0" y="0"/>
                </a:lnTo>
                <a:close/>
              </a:path>
            </a:pathLst>
          </a:custGeom>
          <a:blipFill>
            <a:blip r:embed="rId6"/>
            <a:stretch>
              <a:fillRect l="-4660" t="-5669" r="-5179" b="-3668"/>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Employment</a:t>
            </a:r>
          </a:p>
        </p:txBody>
      </p:sp>
      <p:sp>
        <p:nvSpPr>
          <p:cNvPr name="TextBox 8" id="8"/>
          <p:cNvSpPr txBox="true"/>
          <p:nvPr/>
        </p:nvSpPr>
        <p:spPr>
          <a:xfrm rot="0">
            <a:off x="1028700" y="2139949"/>
            <a:ext cx="9445731"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the early part of the twentieth century, women were expected to marry and have children. </a:t>
            </a:r>
            <a:r>
              <a:rPr lang="en-US" sz="2500">
                <a:solidFill>
                  <a:srgbClr val="000000"/>
                </a:solidFill>
                <a:latin typeface="Arial"/>
              </a:rPr>
              <a:t>Their husbands would provide for them, so there was no need for them to work. </a:t>
            </a:r>
            <a:r>
              <a:rPr lang="en-US" sz="2500">
                <a:solidFill>
                  <a:srgbClr val="000000"/>
                </a:solidFill>
                <a:latin typeface="Arial Bold"/>
              </a:rPr>
              <a:t>Some women worked before they got married</a:t>
            </a:r>
            <a:r>
              <a:rPr lang="en-US" sz="2500">
                <a:solidFill>
                  <a:srgbClr val="000000"/>
                </a:solidFill>
                <a:latin typeface="Arial"/>
              </a:rPr>
              <a:t> (45% of national school teachers were women) but they had go give up those jobs once married. Most middle-class women did not go out to work but supervised their servants, who did the housework and took care of the children.</a:t>
            </a:r>
          </a:p>
          <a:p>
            <a:pPr algn="l">
              <a:lnSpc>
                <a:spcPts val="3500"/>
              </a:lnSpc>
            </a:pPr>
            <a:r>
              <a:rPr lang="en-US" sz="2500">
                <a:solidFill>
                  <a:srgbClr val="000000"/>
                </a:solidFill>
                <a:latin typeface="Arial"/>
              </a:rPr>
              <a:t>Poorer women, especially single ones, often worked outside the home as </a:t>
            </a:r>
            <a:r>
              <a:rPr lang="en-US" sz="2500">
                <a:solidFill>
                  <a:srgbClr val="000000"/>
                </a:solidFill>
                <a:latin typeface="Arial Bold"/>
              </a:rPr>
              <a:t>domestic servants</a:t>
            </a:r>
            <a:r>
              <a:rPr lang="en-US" sz="2500">
                <a:solidFill>
                  <a:srgbClr val="000000"/>
                </a:solidFill>
                <a:latin typeface="Arial"/>
              </a:rPr>
              <a:t> (maids, cooks, nannies), as </a:t>
            </a:r>
            <a:r>
              <a:rPr lang="en-US" sz="2500">
                <a:solidFill>
                  <a:srgbClr val="000000"/>
                </a:solidFill>
                <a:latin typeface="Arial Bold"/>
              </a:rPr>
              <a:t>street</a:t>
            </a:r>
            <a:r>
              <a:rPr lang="en-US" sz="2500">
                <a:solidFill>
                  <a:srgbClr val="000000"/>
                </a:solidFill>
                <a:latin typeface="Arial"/>
              </a:rPr>
              <a:t> </a:t>
            </a:r>
            <a:r>
              <a:rPr lang="en-US" sz="2500">
                <a:solidFill>
                  <a:srgbClr val="000000"/>
                </a:solidFill>
                <a:latin typeface="Arial Bold"/>
              </a:rPr>
              <a:t>traders</a:t>
            </a:r>
            <a:r>
              <a:rPr lang="en-US" sz="2500">
                <a:solidFill>
                  <a:srgbClr val="000000"/>
                </a:solidFill>
                <a:latin typeface="Arial"/>
              </a:rPr>
              <a:t> in larger cities (think Agnes Browne from Mrs Browne’s Boys). In the Belfast </a:t>
            </a:r>
            <a:r>
              <a:rPr lang="en-US" sz="2500">
                <a:solidFill>
                  <a:srgbClr val="000000"/>
                </a:solidFill>
                <a:latin typeface="Arial Bold"/>
              </a:rPr>
              <a:t>mills</a:t>
            </a:r>
            <a:r>
              <a:rPr lang="en-US" sz="2500">
                <a:solidFill>
                  <a:srgbClr val="000000"/>
                </a:solidFill>
                <a:latin typeface="Arial"/>
              </a:rPr>
              <a:t>, they were </a:t>
            </a:r>
            <a:r>
              <a:rPr lang="en-US" sz="2500">
                <a:solidFill>
                  <a:srgbClr val="000000"/>
                </a:solidFill>
                <a:latin typeface="Arial Bold"/>
              </a:rPr>
              <a:t>paid lower wages than men </a:t>
            </a:r>
            <a:r>
              <a:rPr lang="en-US" sz="2500">
                <a:solidFill>
                  <a:srgbClr val="000000"/>
                </a:solidFill>
                <a:latin typeface="Arial"/>
              </a:rPr>
              <a:t>for the exact same work. In rural areas, they were expected to help on the farm as well as run the household and often look after animals.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Twenty-Nine: Women in 20th Century Ireland</a:t>
            </a:r>
          </a:p>
        </p:txBody>
      </p:sp>
      <p:sp>
        <p:nvSpPr>
          <p:cNvPr name="Freeform 14" id="14"/>
          <p:cNvSpPr/>
          <p:nvPr/>
        </p:nvSpPr>
        <p:spPr>
          <a:xfrm flipH="false" flipV="false" rot="0">
            <a:off x="10474431" y="2997763"/>
            <a:ext cx="6464829" cy="4564521"/>
          </a:xfrm>
          <a:custGeom>
            <a:avLst/>
            <a:gdLst/>
            <a:ahLst/>
            <a:cxnLst/>
            <a:rect r="r" b="b" t="t" l="l"/>
            <a:pathLst>
              <a:path h="4564521" w="6464829">
                <a:moveTo>
                  <a:pt x="0" y="0"/>
                </a:moveTo>
                <a:lnTo>
                  <a:pt x="6464829" y="0"/>
                </a:lnTo>
                <a:lnTo>
                  <a:pt x="6464829" y="4564522"/>
                </a:lnTo>
                <a:lnTo>
                  <a:pt x="0" y="4564522"/>
                </a:lnTo>
                <a:lnTo>
                  <a:pt x="0" y="0"/>
                </a:lnTo>
                <a:close/>
              </a:path>
            </a:pathLst>
          </a:custGeom>
          <a:blipFill>
            <a:blip r:embed="rId6"/>
            <a:stretch>
              <a:fillRect l="-4357" t="-5829" r="-2663" b="-5486"/>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DAFpq92Hqjs</dc:identifier>
  <dcterms:modified xsi:type="dcterms:W3CDTF">2011-08-01T06:04:30Z</dcterms:modified>
  <cp:revision>1</cp:revision>
  <dc:title>Ch. 29 - Women in 20th Century Ireland</dc:title>
</cp:coreProperties>
</file>